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85" r:id="rId4"/>
    <p:sldId id="276" r:id="rId5"/>
    <p:sldId id="278" r:id="rId6"/>
    <p:sldId id="273" r:id="rId7"/>
    <p:sldId id="258" r:id="rId8"/>
    <p:sldId id="259" r:id="rId9"/>
    <p:sldId id="284" r:id="rId10"/>
    <p:sldId id="261" r:id="rId11"/>
    <p:sldId id="287" r:id="rId12"/>
    <p:sldId id="282"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3840">
          <p15:clr>
            <a:srgbClr val="A4A3A4"/>
          </p15:clr>
        </p15:guide>
        <p15:guide id="3" orient="horz" pos="1776" userDrawn="1">
          <p15:clr>
            <a:srgbClr val="A4A3A4"/>
          </p15:clr>
        </p15:guide>
        <p15:guide id="4" pos="744" userDrawn="1">
          <p15:clr>
            <a:srgbClr val="A4A3A4"/>
          </p15:clr>
        </p15:guide>
        <p15:guide id="5" pos="384" userDrawn="1">
          <p15:clr>
            <a:srgbClr val="A4A3A4"/>
          </p15:clr>
        </p15:guide>
        <p15:guide id="6" orient="horz" pos="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Adler" initials="J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3366FF"/>
    <a:srgbClr val="0F7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89" autoAdjust="0"/>
    <p:restoredTop sz="94674" autoAdjust="0"/>
  </p:normalViewPr>
  <p:slideViewPr>
    <p:cSldViewPr snapToGrid="0" snapToObjects="1">
      <p:cViewPr varScale="1">
        <p:scale>
          <a:sx n="80" d="100"/>
          <a:sy n="80" d="100"/>
        </p:scale>
        <p:origin x="132" y="246"/>
      </p:cViewPr>
      <p:guideLst>
        <p:guide orient="horz" pos="2856"/>
        <p:guide pos="3840"/>
        <p:guide orient="horz" pos="1776"/>
        <p:guide pos="744"/>
        <p:guide pos="384"/>
        <p:guide orient="horz" pos="2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63C1BB3-584F-48BB-9E02-677B77B4954B}" type="datetimeFigureOut">
              <a:rPr lang="en-US" smtClean="0"/>
              <a:t>3/20/2019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9F5238-2B40-45D5-81A5-2134E89B5E53}" type="slidenum">
              <a:rPr lang="en-US" smtClean="0"/>
              <a:t>‹#›</a:t>
            </a:fld>
            <a:endParaRPr lang="en-US" dirty="0"/>
          </a:p>
        </p:txBody>
      </p:sp>
    </p:spTree>
    <p:extLst>
      <p:ext uri="{BB962C8B-B14F-4D97-AF65-F5344CB8AC3E}">
        <p14:creationId xmlns:p14="http://schemas.microsoft.com/office/powerpoint/2010/main" val="3211976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2A60FD4-5E43-4EC5-8FAC-408AF77B2D11}" type="datetimeFigureOut">
              <a:rPr lang="en-US" smtClean="0"/>
              <a:t>3/20/2019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1A919B1-41C3-482A-B777-F1DE2236341C}" type="slidenum">
              <a:rPr lang="en-US" smtClean="0"/>
              <a:t>‹#›</a:t>
            </a:fld>
            <a:endParaRPr lang="en-US"/>
          </a:p>
        </p:txBody>
      </p:sp>
    </p:spTree>
    <p:extLst>
      <p:ext uri="{BB962C8B-B14F-4D97-AF65-F5344CB8AC3E}">
        <p14:creationId xmlns:p14="http://schemas.microsoft.com/office/powerpoint/2010/main" val="4250595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919B1-41C3-482A-B777-F1DE2236341C}" type="slidenum">
              <a:rPr lang="en-US" smtClean="0"/>
              <a:t>5</a:t>
            </a:fld>
            <a:endParaRPr lang="en-US"/>
          </a:p>
        </p:txBody>
      </p:sp>
    </p:spTree>
    <p:extLst>
      <p:ext uri="{BB962C8B-B14F-4D97-AF65-F5344CB8AC3E}">
        <p14:creationId xmlns:p14="http://schemas.microsoft.com/office/powerpoint/2010/main" val="396632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05087-A2B3-E54F-952A-868C63658A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3067188-F4A4-504E-9E0D-4ABFF05CF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26874EE-9B4D-4C48-8250-4C2D886C1FFC}"/>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5" name="Footer Placeholder 4">
            <a:extLst>
              <a:ext uri="{FF2B5EF4-FFF2-40B4-BE49-F238E27FC236}">
                <a16:creationId xmlns:a16="http://schemas.microsoft.com/office/drawing/2014/main" xmlns="" id="{F660A916-54CB-E34B-91AC-1E1A84ED9D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A7EEC67-5BF9-5D4E-9279-DCF4BD35EC0E}"/>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222389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47502-2031-634C-94D0-994B442F18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1964110-7A9C-8A42-93FD-2D6F1B0007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A8BEEE-13FF-C949-B9AD-5527EBA7BBC8}"/>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5" name="Footer Placeholder 4">
            <a:extLst>
              <a:ext uri="{FF2B5EF4-FFF2-40B4-BE49-F238E27FC236}">
                <a16:creationId xmlns:a16="http://schemas.microsoft.com/office/drawing/2014/main" xmlns="" id="{B17439FC-373D-7843-9868-35C17F1AAE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8039068-C0F7-244E-9C17-CDAE70B7C401}"/>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274233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5390C4-7610-534E-8C72-BAACEEE730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741A8DB-DC74-3244-96A4-E909CC641C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795421-F534-AF49-9E61-8DA807D1CD2C}"/>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5" name="Footer Placeholder 4">
            <a:extLst>
              <a:ext uri="{FF2B5EF4-FFF2-40B4-BE49-F238E27FC236}">
                <a16:creationId xmlns:a16="http://schemas.microsoft.com/office/drawing/2014/main" xmlns="" id="{73AADB99-1FCF-0946-81C6-ABA4A0B3CD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45EB171-8BF0-D944-8975-2FB5E9337D7B}"/>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10670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4819B-0E8E-CB4A-96C6-5BDD6DF268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7D10DEE-19F0-8B42-98A6-9913750FE0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CE675F-28C5-B14D-BE19-3EB2EA071A9B}"/>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5" name="Footer Placeholder 4">
            <a:extLst>
              <a:ext uri="{FF2B5EF4-FFF2-40B4-BE49-F238E27FC236}">
                <a16:creationId xmlns:a16="http://schemas.microsoft.com/office/drawing/2014/main" xmlns="" id="{25D2329D-3C43-3341-9429-2BCB7F9339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00CD557-6A68-8F42-8CED-B10BD4932DD9}"/>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24727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957AA-A732-264E-9505-83D796CF3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447DAB8-FBBC-6D49-8DFC-2DB2C4DB8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CE1AA86-A560-F54E-8BE1-F8CC5C861A7A}"/>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5" name="Footer Placeholder 4">
            <a:extLst>
              <a:ext uri="{FF2B5EF4-FFF2-40B4-BE49-F238E27FC236}">
                <a16:creationId xmlns:a16="http://schemas.microsoft.com/office/drawing/2014/main" xmlns="" id="{0D251E05-7A3E-094E-B3DF-9BBBF2061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D31E8DA-FFE0-E947-B016-09876B00B949}"/>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260193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91C797-7C28-CB4B-8DBF-C32C6FC12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EE39EB-4CD9-1E42-BFAE-21551F20E4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B25758D-17B8-3C42-8191-DD26F80F8F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3AC415-583E-A147-89F4-5DBEAE75CC2D}"/>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6" name="Footer Placeholder 5">
            <a:extLst>
              <a:ext uri="{FF2B5EF4-FFF2-40B4-BE49-F238E27FC236}">
                <a16:creationId xmlns:a16="http://schemas.microsoft.com/office/drawing/2014/main" xmlns="" id="{8C36E1BB-330F-DF4D-938B-42C135318E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269467-DA0A-1F4C-BECA-99D31CB779F1}"/>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125840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69354-E9A1-7A4C-BBB8-C9D28E2A7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74E9EBF-05C1-CC4E-B0F6-AD4D94A3C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1152E3A-641C-464F-9177-1F3546C9735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826BD55-463D-624B-8CDD-F0AA05E84C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CB72A63-A129-2C43-B289-0446940976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25F4E55-EA7C-C740-B468-07010FF6B31B}"/>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8" name="Footer Placeholder 7">
            <a:extLst>
              <a:ext uri="{FF2B5EF4-FFF2-40B4-BE49-F238E27FC236}">
                <a16:creationId xmlns:a16="http://schemas.microsoft.com/office/drawing/2014/main" xmlns="" id="{5FB7DE5C-8BE6-064E-B29C-1F02B5B7D6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A4643368-48BE-514C-8CC8-E8F7E633C067}"/>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147677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695F9-834B-9C4A-8282-1D81C9DD32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ACBE2BE-21A9-EF4F-874B-11ADB976BB64}"/>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4" name="Footer Placeholder 3">
            <a:extLst>
              <a:ext uri="{FF2B5EF4-FFF2-40B4-BE49-F238E27FC236}">
                <a16:creationId xmlns:a16="http://schemas.microsoft.com/office/drawing/2014/main" xmlns="" id="{92259732-B7E6-F74F-8300-FB04D49514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CADE4B67-ACCF-F84D-B078-800A139039BF}"/>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410403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D4BD92-9785-BA46-95F5-B7E4EF6C8160}"/>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3" name="Footer Placeholder 2">
            <a:extLst>
              <a:ext uri="{FF2B5EF4-FFF2-40B4-BE49-F238E27FC236}">
                <a16:creationId xmlns:a16="http://schemas.microsoft.com/office/drawing/2014/main" xmlns="" id="{2CD88C0B-D2FC-844B-A0F8-3567B801D0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019A74B1-5479-F147-BF6D-16C8AFC7AB44}"/>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324561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DD96B-7D33-EB40-BE46-491CE7BEE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1699D19-E600-314D-98E6-9705791A51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5431ED0-5A78-F14F-B4DA-75BC1D17B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F74395D-3145-B644-A16A-79BEFF4C8FCB}"/>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6" name="Footer Placeholder 5">
            <a:extLst>
              <a:ext uri="{FF2B5EF4-FFF2-40B4-BE49-F238E27FC236}">
                <a16:creationId xmlns:a16="http://schemas.microsoft.com/office/drawing/2014/main" xmlns="" id="{818CE99C-E0D8-014B-BD5F-F0A43F5BE8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900C894-A322-BB43-BC3E-CC26379E3D45}"/>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369072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9E721-9F5B-214B-AF19-A17228F33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1EB2C2C-5BDC-7541-8898-097462A6F4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50A8FBD-3FF0-2041-B75A-71620DD6D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509E52B-14AE-5E43-A16D-A1B3D37B64E1}"/>
              </a:ext>
            </a:extLst>
          </p:cNvPr>
          <p:cNvSpPr>
            <a:spLocks noGrp="1"/>
          </p:cNvSpPr>
          <p:nvPr>
            <p:ph type="dt" sz="half" idx="10"/>
          </p:nvPr>
        </p:nvSpPr>
        <p:spPr/>
        <p:txBody>
          <a:bodyPr/>
          <a:lstStyle/>
          <a:p>
            <a:fld id="{FF4B7FCA-7F3A-F246-A08E-236C95C230C6}" type="datetimeFigureOut">
              <a:rPr lang="en-US" smtClean="0"/>
              <a:t>3/20/2019</a:t>
            </a:fld>
            <a:endParaRPr lang="en-US" dirty="0"/>
          </a:p>
        </p:txBody>
      </p:sp>
      <p:sp>
        <p:nvSpPr>
          <p:cNvPr id="6" name="Footer Placeholder 5">
            <a:extLst>
              <a:ext uri="{FF2B5EF4-FFF2-40B4-BE49-F238E27FC236}">
                <a16:creationId xmlns:a16="http://schemas.microsoft.com/office/drawing/2014/main" xmlns="" id="{E0A7DFC1-BEC1-494F-92C5-52FD3BC00B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99A4519-FBB5-4D4C-8582-3F5B6234757F}"/>
              </a:ext>
            </a:extLst>
          </p:cNvPr>
          <p:cNvSpPr>
            <a:spLocks noGrp="1"/>
          </p:cNvSpPr>
          <p:nvPr>
            <p:ph type="sldNum" sz="quarter" idx="12"/>
          </p:nvPr>
        </p:nvSpPr>
        <p:spPr/>
        <p:txBody>
          <a:bodyPr/>
          <a:lstStyle/>
          <a:p>
            <a:fld id="{8654FCDE-005C-974B-BB32-67CAC6B8A353}" type="slidenum">
              <a:rPr lang="en-US" smtClean="0"/>
              <a:t>‹#›</a:t>
            </a:fld>
            <a:endParaRPr lang="en-US" dirty="0"/>
          </a:p>
        </p:txBody>
      </p:sp>
    </p:spTree>
    <p:extLst>
      <p:ext uri="{BB962C8B-B14F-4D97-AF65-F5344CB8AC3E}">
        <p14:creationId xmlns:p14="http://schemas.microsoft.com/office/powerpoint/2010/main" val="358681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FC7A382-26F4-0B43-8379-2ADD16910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55F5368-D82F-2645-A0D2-FE35624D2A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067A90-E9EC-7F44-8DEE-E349C18B0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B7FCA-7F3A-F246-A08E-236C95C230C6}" type="datetimeFigureOut">
              <a:rPr lang="en-US" smtClean="0"/>
              <a:t>3/20/2019</a:t>
            </a:fld>
            <a:endParaRPr lang="en-US" dirty="0"/>
          </a:p>
        </p:txBody>
      </p:sp>
      <p:sp>
        <p:nvSpPr>
          <p:cNvPr id="5" name="Footer Placeholder 4">
            <a:extLst>
              <a:ext uri="{FF2B5EF4-FFF2-40B4-BE49-F238E27FC236}">
                <a16:creationId xmlns:a16="http://schemas.microsoft.com/office/drawing/2014/main" xmlns="" id="{0230D77F-C568-3C45-868F-E8A5EF720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1EF0833-7223-1341-8225-A478B69BF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4FCDE-005C-974B-BB32-67CAC6B8A353}" type="slidenum">
              <a:rPr lang="en-US" smtClean="0"/>
              <a:t>‹#›</a:t>
            </a:fld>
            <a:endParaRPr lang="en-US" dirty="0"/>
          </a:p>
        </p:txBody>
      </p:sp>
    </p:spTree>
    <p:extLst>
      <p:ext uri="{BB962C8B-B14F-4D97-AF65-F5344CB8AC3E}">
        <p14:creationId xmlns:p14="http://schemas.microsoft.com/office/powerpoint/2010/main" val="376515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www.211ri.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3B3A09A-5071-9B41-B856-621BA5871E55}"/>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7" name="Picture 6">
            <a:extLst>
              <a:ext uri="{FF2B5EF4-FFF2-40B4-BE49-F238E27FC236}">
                <a16:creationId xmlns:a16="http://schemas.microsoft.com/office/drawing/2014/main" xmlns="" id="{C6D4F624-907F-AB43-BFD9-F60A8E1683FC}"/>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8" name="Rectangle 7">
            <a:extLst>
              <a:ext uri="{FF2B5EF4-FFF2-40B4-BE49-F238E27FC236}">
                <a16:creationId xmlns:a16="http://schemas.microsoft.com/office/drawing/2014/main" xmlns="" id="{9389D4C3-8CC3-2342-9E76-9C9FBC71691D}"/>
              </a:ext>
            </a:extLst>
          </p:cNvPr>
          <p:cNvSpPr/>
          <p:nvPr/>
        </p:nvSpPr>
        <p:spPr>
          <a:xfrm>
            <a:off x="0" y="6116594"/>
            <a:ext cx="6469288"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Helping people in need.    </a:t>
            </a:r>
          </a:p>
        </p:txBody>
      </p:sp>
      <p:sp>
        <p:nvSpPr>
          <p:cNvPr id="10" name="Rectangle 2">
            <a:extLst>
              <a:ext uri="{FF2B5EF4-FFF2-40B4-BE49-F238E27FC236}">
                <a16:creationId xmlns:a16="http://schemas.microsoft.com/office/drawing/2014/main" xmlns="" id="{3B1CC474-4413-7C4F-A856-4E90EB1518D4}"/>
              </a:ext>
            </a:extLst>
          </p:cNvPr>
          <p:cNvSpPr txBox="1">
            <a:spLocks noChangeArrowheads="1"/>
          </p:cNvSpPr>
          <p:nvPr/>
        </p:nvSpPr>
        <p:spPr>
          <a:xfrm>
            <a:off x="0" y="0"/>
            <a:ext cx="12192000" cy="5202195"/>
          </a:xfrm>
          <a:prstGeom prst="rect">
            <a:avLst/>
          </a:prstGeom>
          <a:solidFill>
            <a:srgbClr val="0070C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i="1" dirty="0">
                <a:solidFill>
                  <a:schemeClr val="bg1"/>
                </a:solidFill>
                <a:latin typeface="MetaBook-Roman" pitchFamily="50" charset="0"/>
              </a:rPr>
              <a:t> </a:t>
            </a:r>
          </a:p>
          <a:p>
            <a:pPr algn="ctr">
              <a:lnSpc>
                <a:spcPct val="150000"/>
              </a:lnSpc>
            </a:pPr>
            <a:endParaRPr lang="en-US" altLang="en-US" sz="3600" dirty="0">
              <a:solidFill>
                <a:schemeClr val="bg1"/>
              </a:solidFill>
              <a:latin typeface="Arial" panose="020B0604020202020204" pitchFamily="34" charset="0"/>
              <a:cs typeface="Arial" panose="020B0604020202020204" pitchFamily="34" charset="0"/>
            </a:endParaRPr>
          </a:p>
          <a:p>
            <a:pPr algn="ctr">
              <a:lnSpc>
                <a:spcPct val="150000"/>
              </a:lnSpc>
            </a:pPr>
            <a:r>
              <a:rPr lang="en-US" altLang="en-US" sz="5200" b="1" dirty="0">
                <a:solidFill>
                  <a:schemeClr val="bg1"/>
                </a:solidFill>
                <a:latin typeface="Arial" panose="020B0604020202020204" pitchFamily="34" charset="0"/>
                <a:cs typeface="Arial" panose="020B0604020202020204" pitchFamily="34" charset="0"/>
              </a:rPr>
              <a:t>Help starts here, Rhode Island.</a:t>
            </a:r>
          </a:p>
          <a:p>
            <a:pPr algn="ctr">
              <a:lnSpc>
                <a:spcPct val="150000"/>
              </a:lnSpc>
            </a:pPr>
            <a:r>
              <a:rPr lang="en-US" altLang="en-US" sz="3600" b="1" i="1" dirty="0">
                <a:solidFill>
                  <a:schemeClr val="bg1"/>
                </a:solidFill>
                <a:latin typeface="Arial" panose="020B0604020202020204" pitchFamily="34" charset="0"/>
                <a:cs typeface="Arial" panose="020B0604020202020204" pitchFamily="34" charset="0"/>
              </a:rPr>
              <a:t>2-1-1</a:t>
            </a:r>
            <a:r>
              <a:rPr lang="en-US" altLang="en-US" sz="3600" i="1" dirty="0">
                <a:solidFill>
                  <a:schemeClr val="bg1"/>
                </a:solidFill>
                <a:latin typeface="Arial" panose="020B0604020202020204" pitchFamily="34" charset="0"/>
                <a:cs typeface="Arial" panose="020B0604020202020204" pitchFamily="34" charset="0"/>
              </a:rPr>
              <a:t> and </a:t>
            </a:r>
            <a:r>
              <a:rPr lang="en-US" altLang="en-US" sz="3600" b="1" i="1" dirty="0">
                <a:solidFill>
                  <a:schemeClr val="bg1"/>
                </a:solidFill>
                <a:latin typeface="Arial" panose="020B0604020202020204" pitchFamily="34" charset="0"/>
                <a:cs typeface="Arial" panose="020B0604020202020204" pitchFamily="34" charset="0"/>
              </a:rPr>
              <a:t>The POINT </a:t>
            </a:r>
          </a:p>
          <a:p>
            <a:pPr>
              <a:lnSpc>
                <a:spcPct val="100000"/>
              </a:lnSpc>
            </a:pPr>
            <a:endParaRPr lang="en-US" altLang="en-US" sz="3200" i="1" dirty="0">
              <a:solidFill>
                <a:schemeClr val="bg1"/>
              </a:solidFill>
              <a:latin typeface="Arial" panose="020B0604020202020204" pitchFamily="34" charset="0"/>
              <a:cs typeface="Arial" panose="020B0604020202020204" pitchFamily="34" charset="0"/>
            </a:endParaRPr>
          </a:p>
          <a:p>
            <a:pPr algn="ctr">
              <a:lnSpc>
                <a:spcPct val="150000"/>
              </a:lnSpc>
            </a:pPr>
            <a:r>
              <a:rPr lang="en-US" altLang="en-US" sz="3200" dirty="0">
                <a:solidFill>
                  <a:schemeClr val="bg1"/>
                </a:solidFill>
                <a:latin typeface="MetaBook-Roman" pitchFamily="50" charset="0"/>
              </a:rPr>
              <a:t/>
            </a:r>
            <a:br>
              <a:rPr lang="en-US" altLang="en-US" sz="3200" dirty="0">
                <a:solidFill>
                  <a:schemeClr val="bg1"/>
                </a:solidFill>
                <a:latin typeface="MetaBook-Roman" pitchFamily="50" charset="0"/>
              </a:rPr>
            </a:br>
            <a:r>
              <a:rPr lang="en-US" altLang="en-US" sz="3200" b="1" dirty="0">
                <a:solidFill>
                  <a:schemeClr val="bg1"/>
                </a:solidFill>
                <a:latin typeface="Arial" panose="020B0604020202020204" pitchFamily="34" charset="0"/>
                <a:cs typeface="Arial" panose="020B0604020202020204" pitchFamily="34" charset="0"/>
              </a:rPr>
              <a:t> </a:t>
            </a:r>
            <a:endParaRPr lang="en-US" altLang="en-US" sz="3200" dirty="0">
              <a:solidFill>
                <a:schemeClr val="bg1"/>
              </a:solidFill>
            </a:endParaRPr>
          </a:p>
        </p:txBody>
      </p:sp>
    </p:spTree>
    <p:extLst>
      <p:ext uri="{BB962C8B-B14F-4D97-AF65-F5344CB8AC3E}">
        <p14:creationId xmlns:p14="http://schemas.microsoft.com/office/powerpoint/2010/main" val="112305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FDEB1DF-9D03-3A40-A718-75CF5E13A7BB}"/>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2C28782E-3B2C-8F48-A4E3-05282780A081}"/>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F618C1E8-8500-C448-B9A8-FE3281478180}"/>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A7AFFE19-02CE-FA43-8B13-3D0A623BB446}"/>
              </a:ext>
            </a:extLst>
          </p:cNvPr>
          <p:cNvSpPr txBox="1">
            <a:spLocks/>
          </p:cNvSpPr>
          <p:nvPr/>
        </p:nvSpPr>
        <p:spPr>
          <a:xfrm>
            <a:off x="610576" y="391676"/>
            <a:ext cx="7240588" cy="5486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Arial" panose="020B0604020202020204" pitchFamily="34" charset="0"/>
                <a:cs typeface="Arial" panose="020B0604020202020204" pitchFamily="34" charset="0"/>
              </a:rPr>
              <a:t>Complexity of Client Needs</a:t>
            </a:r>
            <a:endParaRPr lang="en-US" sz="3600" b="1" dirty="0">
              <a:solidFill>
                <a:schemeClr val="accent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D6605C99-CC8B-A645-AB96-6E920473B55F}"/>
              </a:ext>
            </a:extLst>
          </p:cNvPr>
          <p:cNvSpPr txBox="1">
            <a:spLocks/>
          </p:cNvSpPr>
          <p:nvPr/>
        </p:nvSpPr>
        <p:spPr>
          <a:xfrm>
            <a:off x="625745" y="1267256"/>
            <a:ext cx="10607734" cy="4167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Arial" panose="020B0604020202020204" pitchFamily="34" charset="0"/>
                <a:cs typeface="Arial" panose="020B0604020202020204" pitchFamily="34" charset="0"/>
              </a:rPr>
              <a:t>The POINT receives two very distinct types of contacts: </a:t>
            </a:r>
          </a:p>
          <a:p>
            <a:pPr>
              <a:buClr>
                <a:schemeClr val="accent1"/>
              </a:buClr>
            </a:pPr>
            <a:r>
              <a:rPr lang="en-US" sz="1800" dirty="0">
                <a:latin typeface="Arial" panose="020B0604020202020204" pitchFamily="34" charset="0"/>
                <a:cs typeface="Arial" panose="020B0604020202020204" pitchFamily="34" charset="0"/>
              </a:rPr>
              <a:t>Information and Referral Calls: average of 3,000 calls per month, up to five minutes per call.</a:t>
            </a:r>
          </a:p>
          <a:p>
            <a:pPr>
              <a:buClr>
                <a:schemeClr val="accent1"/>
              </a:buClr>
            </a:pPr>
            <a:r>
              <a:rPr lang="en-US" sz="1800" dirty="0">
                <a:latin typeface="Arial" panose="020B0604020202020204" pitchFamily="34" charset="0"/>
                <a:cs typeface="Arial" panose="020B0604020202020204" pitchFamily="34" charset="0"/>
              </a:rPr>
              <a:t>Specialized </a:t>
            </a:r>
            <a:r>
              <a:rPr lang="en-US" sz="1800" dirty="0" smtClean="0">
                <a:latin typeface="Arial" panose="020B0604020202020204" pitchFamily="34" charset="0"/>
                <a:cs typeface="Arial" panose="020B0604020202020204" pitchFamily="34" charset="0"/>
              </a:rPr>
              <a:t>Calls: </a:t>
            </a:r>
            <a:r>
              <a:rPr lang="en-US" sz="1800" dirty="0">
                <a:latin typeface="Arial" panose="020B0604020202020204" pitchFamily="34" charset="0"/>
                <a:cs typeface="Arial" panose="020B0604020202020204" pitchFamily="34" charset="0"/>
              </a:rPr>
              <a:t>up to 450 a month, up to two hours per call.</a:t>
            </a: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Who contacts The POINT?</a:t>
            </a:r>
          </a:p>
          <a:p>
            <a:pPr marL="0" indent="0">
              <a:buNone/>
            </a:pPr>
            <a:r>
              <a:rPr lang="en-US" sz="1800" b="1" dirty="0">
                <a:latin typeface="Arial" panose="020B0604020202020204" pitchFamily="34" charset="0"/>
                <a:cs typeface="Arial" panose="020B0604020202020204" pitchFamily="34" charset="0"/>
              </a:rPr>
              <a:t> </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Contacts might present one need, but usually receive services for four or more needs. </a:t>
            </a:r>
          </a:p>
          <a:p>
            <a:endParaRPr lang="en-US"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xmlns="" id="{5F9952EE-5B5F-4C46-B9CA-DEC5758F3F01}"/>
              </a:ext>
            </a:extLst>
          </p:cNvPr>
          <p:cNvPicPr>
            <a:picLocks noChangeAspect="1"/>
          </p:cNvPicPr>
          <p:nvPr/>
        </p:nvPicPr>
        <p:blipFill>
          <a:blip r:embed="rId4"/>
          <a:stretch>
            <a:fillRect/>
          </a:stretch>
        </p:blipFill>
        <p:spPr>
          <a:xfrm>
            <a:off x="3189181" y="2116338"/>
            <a:ext cx="3336645" cy="3140371"/>
          </a:xfrm>
          <a:prstGeom prst="rect">
            <a:avLst/>
          </a:prstGeom>
        </p:spPr>
      </p:pic>
      <p:pic>
        <p:nvPicPr>
          <p:cNvPr id="20" name="Picture 19">
            <a:extLst>
              <a:ext uri="{FF2B5EF4-FFF2-40B4-BE49-F238E27FC236}">
                <a16:creationId xmlns:a16="http://schemas.microsoft.com/office/drawing/2014/main" xmlns="" id="{018CE089-D510-F242-BFE8-EF40285C6C58}"/>
              </a:ext>
            </a:extLst>
          </p:cNvPr>
          <p:cNvPicPr>
            <a:picLocks noChangeAspect="1"/>
          </p:cNvPicPr>
          <p:nvPr/>
        </p:nvPicPr>
        <p:blipFill>
          <a:blip r:embed="rId5"/>
          <a:stretch>
            <a:fillRect/>
          </a:stretch>
        </p:blipFill>
        <p:spPr>
          <a:xfrm>
            <a:off x="5841398" y="2116337"/>
            <a:ext cx="3427232" cy="3140372"/>
          </a:xfrm>
          <a:prstGeom prst="rect">
            <a:avLst/>
          </a:prstGeom>
        </p:spPr>
      </p:pic>
    </p:spTree>
    <p:extLst>
      <p:ext uri="{BB962C8B-B14F-4D97-AF65-F5344CB8AC3E}">
        <p14:creationId xmlns:p14="http://schemas.microsoft.com/office/powerpoint/2010/main" val="1961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46F6D00-73F7-D048-906D-CA09EF7BC8B2}"/>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269C4A1E-AE4A-1D45-843E-F7E8F3B08691}"/>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2F0D2324-7540-0F4D-AB8D-FFADA6C04239}"/>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14F7EBD1-39C3-F142-AC69-F5701EEDDD7E}"/>
              </a:ext>
            </a:extLst>
          </p:cNvPr>
          <p:cNvSpPr txBox="1">
            <a:spLocks/>
          </p:cNvSpPr>
          <p:nvPr/>
        </p:nvSpPr>
        <p:spPr>
          <a:xfrm>
            <a:off x="389450" y="335971"/>
            <a:ext cx="807823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Older Adult needs are complex</a:t>
            </a:r>
          </a:p>
          <a:p>
            <a:endParaRPr lang="en-US" sz="1800" b="1"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8496F2AE-FAD9-0F41-82F3-F6B50CDE0263}"/>
              </a:ext>
            </a:extLst>
          </p:cNvPr>
          <p:cNvSpPr txBox="1">
            <a:spLocks/>
          </p:cNvSpPr>
          <p:nvPr/>
        </p:nvSpPr>
        <p:spPr>
          <a:xfrm>
            <a:off x="617119" y="1638189"/>
            <a:ext cx="10607734" cy="3907205"/>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
              <a:lnSpc>
                <a:spcPct val="100000"/>
              </a:lnSpc>
              <a:buClr>
                <a:schemeClr val="accent1"/>
              </a:buClr>
            </a:pPr>
            <a:endParaRPr lang="en-US" sz="1800" dirty="0">
              <a:latin typeface="Arial" panose="020B0604020202020204" pitchFamily="34" charset="0"/>
              <a:cs typeface="Arial" panose="020B0604020202020204" pitchFamily="34" charset="0"/>
            </a:endParaRPr>
          </a:p>
        </p:txBody>
      </p:sp>
      <p:sp>
        <p:nvSpPr>
          <p:cNvPr id="10" name="TextBox 9"/>
          <p:cNvSpPr txBox="1"/>
          <p:nvPr/>
        </p:nvSpPr>
        <p:spPr>
          <a:xfrm>
            <a:off x="389450" y="1418679"/>
            <a:ext cx="6331875" cy="2862322"/>
          </a:xfrm>
          <a:prstGeom prst="rect">
            <a:avLst/>
          </a:prstGeom>
          <a:solidFill>
            <a:schemeClr val="accent2"/>
          </a:solidFill>
        </p:spPr>
        <p:txBody>
          <a:bodyPr wrap="square" rtlCol="0">
            <a:spAutoFit/>
          </a:bodyPr>
          <a:lstStyle/>
          <a:p>
            <a:endParaRPr lang="en-US" sz="2000" i="1" dirty="0" smtClean="0">
              <a:solidFill>
                <a:schemeClr val="bg1"/>
              </a:solidFill>
              <a:latin typeface="Arial" panose="020B0604020202020204" pitchFamily="34" charset="0"/>
              <a:cs typeface="Arial" panose="020B0604020202020204" pitchFamily="34" charset="0"/>
            </a:endParaRPr>
          </a:p>
          <a:p>
            <a:r>
              <a:rPr lang="en-US" sz="2000" i="1" dirty="0" smtClean="0">
                <a:solidFill>
                  <a:schemeClr val="bg1"/>
                </a:solidFill>
                <a:latin typeface="Arial" panose="020B0604020202020204" pitchFamily="34" charset="0"/>
                <a:cs typeface="Arial" panose="020B0604020202020204" pitchFamily="34" charset="0"/>
              </a:rPr>
              <a:t>A </a:t>
            </a:r>
            <a:r>
              <a:rPr lang="en-US" sz="2000" i="1" dirty="0">
                <a:solidFill>
                  <a:schemeClr val="bg1"/>
                </a:solidFill>
                <a:latin typeface="Arial" panose="020B0604020202020204" pitchFamily="34" charset="0"/>
                <a:cs typeface="Arial" panose="020B0604020202020204" pitchFamily="34" charset="0"/>
              </a:rPr>
              <a:t>73-year-old women, living in her car since May, has a feeding tube and is not allowed in shelters, because of the feeding tube. She has applied to Portsmouth Housing Authority. Her daughter lives locally and cannot let her mother stay with her because it is a lease violation. She is also a victim of domestic violence, and is trying to stay away from certain areas</a:t>
            </a:r>
            <a:r>
              <a:rPr lang="en-US" sz="2000" i="1" dirty="0" smtClean="0">
                <a:solidFill>
                  <a:schemeClr val="bg1"/>
                </a:solidFill>
                <a:latin typeface="Arial" panose="020B0604020202020204" pitchFamily="34" charset="0"/>
                <a:cs typeface="Arial" panose="020B0604020202020204" pitchFamily="34" charset="0"/>
              </a:rPr>
              <a:t>.</a:t>
            </a:r>
          </a:p>
          <a:p>
            <a:r>
              <a:rPr lang="en-US" sz="2000" i="1" dirty="0" smtClean="0">
                <a:solidFill>
                  <a:schemeClr val="bg1"/>
                </a:solidFill>
                <a:latin typeface="Arial" panose="020B0604020202020204" pitchFamily="34" charset="0"/>
                <a:cs typeface="Arial" panose="020B0604020202020204" pitchFamily="34" charset="0"/>
              </a:rPr>
              <a:t> </a:t>
            </a:r>
            <a:endParaRPr lang="en-US" sz="2000" i="1" dirty="0">
              <a:solidFill>
                <a:schemeClr val="bg1"/>
              </a:solidFill>
              <a:latin typeface="Arial" panose="020B0604020202020204" pitchFamily="34" charset="0"/>
              <a:cs typeface="Arial" panose="020B0604020202020204" pitchFamily="34" charset="0"/>
            </a:endParaRPr>
          </a:p>
        </p:txBody>
      </p:sp>
      <p:pic>
        <p:nvPicPr>
          <p:cNvPr id="2050" name="Picture 2" descr="Image result for senior strugg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560" y="1638189"/>
            <a:ext cx="5015416" cy="250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19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3B3A09A-5071-9B41-B856-621BA5871E55}"/>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7" name="Picture 6">
            <a:extLst>
              <a:ext uri="{FF2B5EF4-FFF2-40B4-BE49-F238E27FC236}">
                <a16:creationId xmlns:a16="http://schemas.microsoft.com/office/drawing/2014/main" xmlns="" id="{C6D4F624-907F-AB43-BFD9-F60A8E1683FC}"/>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8" name="Rectangle 7">
            <a:extLst>
              <a:ext uri="{FF2B5EF4-FFF2-40B4-BE49-F238E27FC236}">
                <a16:creationId xmlns:a16="http://schemas.microsoft.com/office/drawing/2014/main" xmlns="" id="{9389D4C3-8CC3-2342-9E76-9C9FBC71691D}"/>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10" name="Rectangle 2">
            <a:extLst>
              <a:ext uri="{FF2B5EF4-FFF2-40B4-BE49-F238E27FC236}">
                <a16:creationId xmlns:a16="http://schemas.microsoft.com/office/drawing/2014/main" xmlns="" id="{3B1CC474-4413-7C4F-A856-4E90EB1518D4}"/>
              </a:ext>
            </a:extLst>
          </p:cNvPr>
          <p:cNvSpPr txBox="1">
            <a:spLocks noChangeArrowheads="1"/>
          </p:cNvSpPr>
          <p:nvPr/>
        </p:nvSpPr>
        <p:spPr>
          <a:xfrm>
            <a:off x="0" y="0"/>
            <a:ext cx="12192000" cy="5202195"/>
          </a:xfrm>
          <a:prstGeom prst="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en-US" sz="2800" dirty="0">
                <a:solidFill>
                  <a:schemeClr val="bg1"/>
                </a:solidFill>
                <a:latin typeface="Arial" panose="020B0604020202020204" pitchFamily="34" charset="0"/>
                <a:cs typeface="Arial" panose="020B0604020202020204" pitchFamily="34" charset="0"/>
              </a:rPr>
              <a:t>For more information about 2-1-1 in Rhode Island</a:t>
            </a:r>
            <a:br>
              <a:rPr lang="en-US" altLang="en-US" sz="2800" dirty="0">
                <a:solidFill>
                  <a:schemeClr val="bg1"/>
                </a:solidFill>
                <a:latin typeface="Arial" panose="020B0604020202020204" pitchFamily="34" charset="0"/>
                <a:cs typeface="Arial" panose="020B0604020202020204" pitchFamily="34" charset="0"/>
              </a:rPr>
            </a:br>
            <a:r>
              <a:rPr lang="en-US" altLang="en-US" sz="2800" dirty="0">
                <a:solidFill>
                  <a:schemeClr val="bg1"/>
                </a:solidFill>
                <a:latin typeface="Arial" panose="020B0604020202020204" pitchFamily="34" charset="0"/>
                <a:cs typeface="Arial" panose="020B0604020202020204" pitchFamily="34" charset="0"/>
              </a:rPr>
              <a:t>or The POINT, please contact:</a:t>
            </a:r>
            <a:br>
              <a:rPr lang="en-US" altLang="en-US" sz="2800" dirty="0">
                <a:solidFill>
                  <a:schemeClr val="bg1"/>
                </a:solidFill>
                <a:latin typeface="Arial" panose="020B0604020202020204" pitchFamily="34" charset="0"/>
                <a:cs typeface="Arial" panose="020B0604020202020204" pitchFamily="34" charset="0"/>
              </a:rPr>
            </a:br>
            <a:endParaRPr lang="en-US" altLang="en-US" sz="2800" dirty="0">
              <a:solidFill>
                <a:schemeClr val="bg1"/>
              </a:solidFill>
              <a:latin typeface="Arial" panose="020B0604020202020204" pitchFamily="34" charset="0"/>
              <a:cs typeface="Arial" panose="020B0604020202020204" pitchFamily="34" charset="0"/>
            </a:endParaRPr>
          </a:p>
          <a:p>
            <a:pPr algn="ctr">
              <a:lnSpc>
                <a:spcPct val="100000"/>
              </a:lnSpc>
            </a:pPr>
            <a:r>
              <a:rPr lang="en-US" altLang="en-US" sz="2800" dirty="0">
                <a:solidFill>
                  <a:schemeClr val="bg1"/>
                </a:solidFill>
                <a:latin typeface="Arial" panose="020B0604020202020204" pitchFamily="34" charset="0"/>
                <a:cs typeface="Arial" panose="020B0604020202020204" pitchFamily="34" charset="0"/>
              </a:rPr>
              <a:t>Cristina Amedeo</a:t>
            </a:r>
            <a:br>
              <a:rPr lang="en-US" altLang="en-US" sz="2800" dirty="0">
                <a:solidFill>
                  <a:schemeClr val="bg1"/>
                </a:solidFill>
                <a:latin typeface="Arial" panose="020B0604020202020204" pitchFamily="34" charset="0"/>
                <a:cs typeface="Arial" panose="020B0604020202020204" pitchFamily="34" charset="0"/>
              </a:rPr>
            </a:br>
            <a:r>
              <a:rPr lang="en-US" altLang="en-US" sz="2800" dirty="0">
                <a:solidFill>
                  <a:schemeClr val="bg1"/>
                </a:solidFill>
                <a:latin typeface="Arial" panose="020B0604020202020204" pitchFamily="34" charset="0"/>
                <a:cs typeface="Arial" panose="020B0604020202020204" pitchFamily="34" charset="0"/>
              </a:rPr>
              <a:t>Managing Director 2-1-1/The POINT</a:t>
            </a:r>
          </a:p>
          <a:p>
            <a:pPr algn="ctr">
              <a:lnSpc>
                <a:spcPct val="150000"/>
              </a:lnSpc>
            </a:pPr>
            <a:r>
              <a:rPr lang="en-US" altLang="en-US" sz="2800" b="1" dirty="0">
                <a:solidFill>
                  <a:schemeClr val="bg1"/>
                </a:solidFill>
                <a:latin typeface="Arial" panose="020B0604020202020204" pitchFamily="34" charset="0"/>
                <a:cs typeface="Arial" panose="020B0604020202020204" pitchFamily="34" charset="0"/>
              </a:rPr>
              <a:t> </a:t>
            </a:r>
            <a:endParaRPr lang="en-US" altLang="en-US" sz="2800" dirty="0">
              <a:solidFill>
                <a:schemeClr val="bg1"/>
              </a:solidFill>
            </a:endParaRPr>
          </a:p>
        </p:txBody>
      </p:sp>
    </p:spTree>
    <p:extLst>
      <p:ext uri="{BB962C8B-B14F-4D97-AF65-F5344CB8AC3E}">
        <p14:creationId xmlns:p14="http://schemas.microsoft.com/office/powerpoint/2010/main" val="167433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DCE06B-8EA0-7B49-AA8B-29A0597DE6DF}"/>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8A37F075-C45E-FE40-A849-9FEAFB7B7144}"/>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7BB27D61-4F06-4246-B932-1625C559D7DD}"/>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810E9BB3-5379-A140-841E-1A77E46E51B9}"/>
              </a:ext>
            </a:extLst>
          </p:cNvPr>
          <p:cNvSpPr txBox="1">
            <a:spLocks/>
          </p:cNvSpPr>
          <p:nvPr/>
        </p:nvSpPr>
        <p:spPr>
          <a:xfrm>
            <a:off x="617837" y="397210"/>
            <a:ext cx="5894173" cy="607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i="1" dirty="0">
                <a:solidFill>
                  <a:schemeClr val="accent1"/>
                </a:solidFill>
                <a:latin typeface="Arial" panose="020B0604020202020204" pitchFamily="34" charset="0"/>
                <a:cs typeface="Arial" panose="020B0604020202020204" pitchFamily="34" charset="0"/>
              </a:rPr>
              <a:t>2-1-1</a:t>
            </a:r>
            <a:r>
              <a:rPr lang="en-US" sz="3600" b="1" dirty="0">
                <a:solidFill>
                  <a:schemeClr val="accent1"/>
                </a:solidFill>
                <a:latin typeface="Arial" panose="020B0604020202020204" pitchFamily="34" charset="0"/>
                <a:cs typeface="Arial" panose="020B0604020202020204" pitchFamily="34" charset="0"/>
              </a:rPr>
              <a:t> Overview </a:t>
            </a:r>
            <a:r>
              <a:rPr lang="en-US" b="1" dirty="0">
                <a:solidFill>
                  <a:schemeClr val="accent1"/>
                </a:solidFill>
                <a:latin typeface="Arial" panose="020B0604020202020204" pitchFamily="34" charset="0"/>
                <a:cs typeface="Arial" panose="020B0604020202020204" pitchFamily="34" charset="0"/>
              </a:rPr>
              <a:t>	</a:t>
            </a:r>
          </a:p>
        </p:txBody>
      </p:sp>
      <p:sp>
        <p:nvSpPr>
          <p:cNvPr id="6" name="Content Placeholder 2">
            <a:extLst>
              <a:ext uri="{FF2B5EF4-FFF2-40B4-BE49-F238E27FC236}">
                <a16:creationId xmlns:a16="http://schemas.microsoft.com/office/drawing/2014/main" xmlns="" id="{5E5D25BA-EE4D-D34C-A900-5B0AB40E077E}"/>
              </a:ext>
            </a:extLst>
          </p:cNvPr>
          <p:cNvSpPr txBox="1">
            <a:spLocks/>
          </p:cNvSpPr>
          <p:nvPr/>
        </p:nvSpPr>
        <p:spPr>
          <a:xfrm>
            <a:off x="617838" y="1265662"/>
            <a:ext cx="9440562" cy="422400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1100"/>
              </a:spcAft>
              <a:buClr>
                <a:schemeClr val="accent1"/>
              </a:buClr>
            </a:pPr>
            <a:r>
              <a:rPr lang="en-US" altLang="en-US" sz="1800" dirty="0">
                <a:latin typeface="Arial" panose="020B0604020202020204" pitchFamily="34" charset="0"/>
                <a:cs typeface="Arial" panose="020B0604020202020204" pitchFamily="34" charset="0"/>
              </a:rPr>
              <a:t>Call Specialists provide assistance with information and referrals primarily for health and human services—including housing, shelter, food, utilities, gambling addiction, childcare, emotional crisis, aging and disability, health services information and enrollment, substance abuse, and much more. </a:t>
            </a:r>
          </a:p>
          <a:p>
            <a:pPr lvl="1">
              <a:lnSpc>
                <a:spcPct val="100000"/>
              </a:lnSpc>
              <a:spcBef>
                <a:spcPts val="0"/>
              </a:spcBef>
              <a:spcAft>
                <a:spcPts val="1100"/>
              </a:spcAft>
              <a:buClr>
                <a:schemeClr val="accent1"/>
              </a:buClr>
            </a:pPr>
            <a:r>
              <a:rPr lang="en-US" altLang="en-US" sz="1800" dirty="0">
                <a:latin typeface="Arial" panose="020B0604020202020204" pitchFamily="34" charset="0"/>
                <a:cs typeface="Arial" panose="020B0604020202020204" pitchFamily="34" charset="0"/>
              </a:rPr>
              <a:t>2-1-1 offers call center services and walk-in services, mobile services on the outreach RV, and chat and text services at </a:t>
            </a:r>
            <a:r>
              <a:rPr lang="en-US" altLang="en-US" sz="1800" dirty="0">
                <a:latin typeface="Arial" panose="020B0604020202020204" pitchFamily="34" charset="0"/>
                <a:cs typeface="Arial" panose="020B0604020202020204" pitchFamily="34" charset="0"/>
                <a:hlinkClick r:id="rId4"/>
              </a:rPr>
              <a:t>www.211ri.org</a:t>
            </a:r>
            <a:r>
              <a:rPr lang="en-US" altLang="en-US" sz="1800" dirty="0">
                <a:latin typeface="Arial" panose="020B0604020202020204" pitchFamily="34" charset="0"/>
                <a:cs typeface="Arial" panose="020B0604020202020204" pitchFamily="34" charset="0"/>
              </a:rPr>
              <a:t>.</a:t>
            </a:r>
          </a:p>
          <a:p>
            <a:pPr lvl="1">
              <a:lnSpc>
                <a:spcPct val="100000"/>
              </a:lnSpc>
              <a:spcBef>
                <a:spcPts val="0"/>
              </a:spcBef>
              <a:spcAft>
                <a:spcPts val="1100"/>
              </a:spcAft>
              <a:buClr>
                <a:schemeClr val="accent1"/>
              </a:buClr>
            </a:pPr>
            <a:r>
              <a:rPr lang="en-US" altLang="en-US" sz="1800" dirty="0">
                <a:latin typeface="Arial" panose="020B0604020202020204" pitchFamily="34" charset="0"/>
                <a:cs typeface="Arial" panose="020B0604020202020204" pitchFamily="34" charset="0"/>
              </a:rPr>
              <a:t>Operates 24/7, 365 days per year.</a:t>
            </a:r>
          </a:p>
          <a:p>
            <a:pPr lvl="1">
              <a:lnSpc>
                <a:spcPct val="100000"/>
              </a:lnSpc>
              <a:spcBef>
                <a:spcPts val="0"/>
              </a:spcBef>
              <a:spcAft>
                <a:spcPts val="1100"/>
              </a:spcAft>
              <a:buClr>
                <a:schemeClr val="accent1"/>
              </a:buClr>
            </a:pPr>
            <a:r>
              <a:rPr lang="en-US" altLang="en-US" sz="1800" dirty="0">
                <a:latin typeface="Arial" panose="020B0604020202020204" pitchFamily="34" charset="0"/>
                <a:cs typeface="Arial" panose="020B0604020202020204" pitchFamily="34" charset="0"/>
              </a:rPr>
              <a:t>Free, confidential, multilingual – English, Spanish, Portuguese, Khmer on staff, access to nearly 200 languages and dialects through language line. </a:t>
            </a:r>
          </a:p>
        </p:txBody>
      </p:sp>
    </p:spTree>
    <p:extLst>
      <p:ext uri="{BB962C8B-B14F-4D97-AF65-F5344CB8AC3E}">
        <p14:creationId xmlns:p14="http://schemas.microsoft.com/office/powerpoint/2010/main" val="76292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DCE06B-8EA0-7B49-AA8B-29A0597DE6DF}"/>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8A37F075-C45E-FE40-A849-9FEAFB7B7144}"/>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7BB27D61-4F06-4246-B932-1625C559D7DD}"/>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810E9BB3-5379-A140-841E-1A77E46E51B9}"/>
              </a:ext>
            </a:extLst>
          </p:cNvPr>
          <p:cNvSpPr txBox="1">
            <a:spLocks/>
          </p:cNvSpPr>
          <p:nvPr/>
        </p:nvSpPr>
        <p:spPr>
          <a:xfrm>
            <a:off x="617837" y="397210"/>
            <a:ext cx="10380015" cy="75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 Origin and Needs in 2018</a:t>
            </a:r>
            <a:r>
              <a:rPr lang="en-US" sz="3600" b="1" i="1" dirty="0">
                <a:solidFill>
                  <a:schemeClr val="accent1"/>
                </a:solidFill>
                <a:latin typeface="Arial" panose="020B0604020202020204" pitchFamily="34" charset="0"/>
                <a:cs typeface="Arial" panose="020B0604020202020204" pitchFamily="34" charset="0"/>
              </a:rPr>
              <a:t>	</a:t>
            </a:r>
          </a:p>
          <a:p>
            <a:endParaRPr lang="en-US" sz="3600" b="1" dirty="0">
              <a:solidFill>
                <a:schemeClr val="accent1">
                  <a:lumMod val="75000"/>
                </a:schemeClr>
              </a:solidFill>
              <a:latin typeface="Arial" panose="020B0604020202020204" pitchFamily="34" charset="0"/>
              <a:cs typeface="Arial" panose="020B0604020202020204" pitchFamily="34" charset="0"/>
            </a:endParaRPr>
          </a:p>
          <a:p>
            <a:endParaRPr lang="en-US" sz="1800" b="1" dirty="0">
              <a:solidFill>
                <a:schemeClr val="accent1">
                  <a:lumMod val="75000"/>
                </a:schemeClr>
              </a:solidFill>
              <a:latin typeface="Arial" panose="020B0604020202020204" pitchFamily="34" charset="0"/>
              <a:cs typeface="Arial" panose="020B0604020202020204" pitchFamily="34" charset="0"/>
            </a:endParaRPr>
          </a:p>
          <a:p>
            <a:pPr marL="114300" lvl="1">
              <a:lnSpc>
                <a:spcPct val="80000"/>
              </a:lnSpc>
              <a:buClr>
                <a:schemeClr val="accent1"/>
              </a:buClr>
              <a:buSzPct val="80000"/>
            </a:pPr>
            <a:r>
              <a:rPr lang="en-US" altLang="en-US" b="1" dirty="0">
                <a:latin typeface="Arial" panose="020B0604020202020204" pitchFamily="34" charset="0"/>
                <a:cs typeface="Arial" panose="020B0604020202020204" pitchFamily="34" charset="0"/>
              </a:rPr>
              <a:t>By County:</a:t>
            </a:r>
            <a:r>
              <a:rPr lang="en-US" altLang="en-US" b="1" i="1"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By Need:</a:t>
            </a:r>
          </a:p>
          <a:p>
            <a:pPr marL="114300" lvl="1">
              <a:lnSpc>
                <a:spcPct val="80000"/>
              </a:lnSpc>
              <a:buClr>
                <a:schemeClr val="accent1"/>
              </a:buClr>
              <a:buSzPct val="80000"/>
            </a:pPr>
            <a:r>
              <a:rPr lang="en-US" altLang="en-US" dirty="0">
                <a:latin typeface="Arial" panose="020B0604020202020204" pitchFamily="34" charset="0"/>
                <a:cs typeface="Arial" panose="020B0604020202020204" pitchFamily="34" charset="0"/>
              </a:rPr>
              <a:t>				</a:t>
            </a:r>
          </a:p>
          <a:p>
            <a:pPr marL="114300" lvl="1">
              <a:spcAft>
                <a:spcPts val="1100"/>
              </a:spcAft>
              <a:buClr>
                <a:schemeClr val="accent1"/>
              </a:buClr>
              <a:buSzPct val="80000"/>
            </a:pPr>
            <a:r>
              <a:rPr lang="en-US" altLang="en-US" dirty="0">
                <a:latin typeface="Arial" panose="020B0604020202020204" pitchFamily="34" charset="0"/>
                <a:cs typeface="Arial" panose="020B0604020202020204" pitchFamily="34" charset="0"/>
              </a:rPr>
              <a:t>Providence 	115,774		        Rental assistance  38,878</a:t>
            </a:r>
          </a:p>
          <a:p>
            <a:pPr marL="114300" lvl="1">
              <a:spcAft>
                <a:spcPts val="1100"/>
              </a:spcAft>
              <a:buClr>
                <a:schemeClr val="accent1"/>
              </a:buClr>
              <a:buSzPct val="80000"/>
            </a:pPr>
            <a:r>
              <a:rPr lang="en-US" altLang="en-US" dirty="0">
                <a:latin typeface="Arial" panose="020B0604020202020204" pitchFamily="34" charset="0"/>
                <a:cs typeface="Arial" panose="020B0604020202020204" pitchFamily="34" charset="0"/>
              </a:rPr>
              <a:t>Kent  		  24,786		        Utility assistance    56,633</a:t>
            </a:r>
          </a:p>
          <a:p>
            <a:pPr marL="114300" lvl="1">
              <a:spcAft>
                <a:spcPts val="1100"/>
              </a:spcAft>
              <a:buClr>
                <a:schemeClr val="accent1"/>
              </a:buClr>
              <a:buSzPct val="80000"/>
            </a:pPr>
            <a:r>
              <a:rPr lang="en-US" altLang="en-US" dirty="0">
                <a:latin typeface="Arial" panose="020B0604020202020204" pitchFamily="34" charset="0"/>
                <a:cs typeface="Arial" panose="020B0604020202020204" pitchFamily="34" charset="0"/>
              </a:rPr>
              <a:t>Washington  	    9,770		        Health information  54,957</a:t>
            </a:r>
          </a:p>
          <a:p>
            <a:pPr marL="114300" lvl="1">
              <a:spcAft>
                <a:spcPts val="1100"/>
              </a:spcAft>
              <a:buClr>
                <a:schemeClr val="accent1"/>
              </a:buClr>
              <a:buSzPct val="80000"/>
            </a:pPr>
            <a:r>
              <a:rPr lang="en-US" altLang="en-US" dirty="0">
                <a:latin typeface="Arial" panose="020B0604020202020204" pitchFamily="34" charset="0"/>
                <a:cs typeface="Arial" panose="020B0604020202020204" pitchFamily="34" charset="0"/>
              </a:rPr>
              <a:t>Bristol  		    1,640		        Food  	          62,326</a:t>
            </a:r>
          </a:p>
          <a:p>
            <a:pPr marL="114300" lvl="1">
              <a:spcAft>
                <a:spcPts val="1100"/>
              </a:spcAft>
              <a:buClr>
                <a:schemeClr val="accent1"/>
              </a:buClr>
              <a:buSzPct val="80000"/>
            </a:pPr>
            <a:r>
              <a:rPr lang="en-US" altLang="en-US" dirty="0">
                <a:latin typeface="Arial" panose="020B0604020202020204" pitchFamily="34" charset="0"/>
                <a:cs typeface="Arial" panose="020B0604020202020204" pitchFamily="34" charset="0"/>
              </a:rPr>
              <a:t>Newport  	    4,860		        Housing  	          72,944</a:t>
            </a:r>
          </a:p>
          <a:p>
            <a:pPr marL="114300" lvl="1">
              <a:lnSpc>
                <a:spcPct val="200000"/>
              </a:lnSpc>
              <a:buClr>
                <a:schemeClr val="accent1"/>
              </a:buClr>
              <a:buSzPct val="80000"/>
            </a:pPr>
            <a:r>
              <a:rPr lang="en-US" altLang="en-US" i="1" dirty="0">
                <a:latin typeface="Arial" panose="020B0604020202020204" pitchFamily="34" charset="0"/>
                <a:cs typeface="Arial" panose="020B0604020202020204" pitchFamily="34" charset="0"/>
              </a:rPr>
              <a:t>	      Other (out-of-state/not identified)  24,543</a:t>
            </a:r>
          </a:p>
          <a:p>
            <a:pPr>
              <a:lnSpc>
                <a:spcPct val="80000"/>
              </a:lnSpc>
            </a:pPr>
            <a:endParaRPr lang="en-US" altLang="en-US" sz="1800" dirty="0">
              <a:latin typeface="Arial" panose="020B0604020202020204" pitchFamily="34" charset="0"/>
              <a:cs typeface="Arial" panose="020B0604020202020204" pitchFamily="34" charset="0"/>
            </a:endParaRPr>
          </a:p>
          <a:p>
            <a:pPr marL="742950" lvl="1" indent="-285750">
              <a:buClr>
                <a:schemeClr val="accent1"/>
              </a:buCl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742950" lvl="1" indent="-285750">
              <a:buClr>
                <a:schemeClr val="accent1"/>
              </a:buClr>
              <a:buFont typeface="Arial" panose="020B0604020202020204" pitchFamily="34" charset="0"/>
              <a:buChar char="•"/>
            </a:pPr>
            <a:endParaRPr lang="en-US" b="1" dirty="0">
              <a:solidFill>
                <a:schemeClr val="accent1">
                  <a:lumMod val="75000"/>
                </a:schemeClr>
              </a:solidFill>
              <a:latin typeface="Arial" panose="020B0604020202020204" pitchFamily="34" charset="0"/>
              <a:cs typeface="Arial" panose="020B0604020202020204" pitchFamily="34" charset="0"/>
            </a:endParaRPr>
          </a:p>
          <a:p>
            <a:r>
              <a:rPr lang="en-US" sz="1800" b="1" dirty="0">
                <a:solidFill>
                  <a:schemeClr val="accent1">
                    <a:lumMod val="75000"/>
                  </a:schemeClr>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rPr>
              <a:t>	</a:t>
            </a:r>
          </a:p>
        </p:txBody>
      </p:sp>
      <p:sp>
        <p:nvSpPr>
          <p:cNvPr id="6" name="Content Placeholder 2">
            <a:extLst>
              <a:ext uri="{FF2B5EF4-FFF2-40B4-BE49-F238E27FC236}">
                <a16:creationId xmlns:a16="http://schemas.microsoft.com/office/drawing/2014/main" xmlns="" id="{5E5D25BA-EE4D-D34C-A900-5B0AB40E077E}"/>
              </a:ext>
            </a:extLst>
          </p:cNvPr>
          <p:cNvSpPr txBox="1">
            <a:spLocks/>
          </p:cNvSpPr>
          <p:nvPr/>
        </p:nvSpPr>
        <p:spPr>
          <a:xfrm>
            <a:off x="617837" y="1152396"/>
            <a:ext cx="10663881" cy="44752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2400"/>
              </a:lnSpc>
              <a:buClr>
                <a:schemeClr val="accent1"/>
              </a:buClr>
            </a:pPr>
            <a:endParaRPr lang="en-US" altLang="en-US" sz="1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11C0D210-DA49-3248-BB12-4ED74BDBC509}"/>
              </a:ext>
            </a:extLst>
          </p:cNvPr>
          <p:cNvPicPr>
            <a:picLocks noChangeAspect="1"/>
          </p:cNvPicPr>
          <p:nvPr/>
        </p:nvPicPr>
        <p:blipFill rotWithShape="1">
          <a:blip r:embed="rId4">
            <a:extLst/>
          </a:blip>
          <a:srcRect l="9330" r="13905" b="18131"/>
          <a:stretch/>
        </p:blipFill>
        <p:spPr>
          <a:xfrm>
            <a:off x="7728156" y="663489"/>
            <a:ext cx="3661718" cy="4711085"/>
          </a:xfrm>
          <a:prstGeom prst="rect">
            <a:avLst/>
          </a:prstGeom>
        </p:spPr>
      </p:pic>
      <p:sp>
        <p:nvSpPr>
          <p:cNvPr id="9" name="TextBox 8">
            <a:extLst>
              <a:ext uri="{FF2B5EF4-FFF2-40B4-BE49-F238E27FC236}">
                <a16:creationId xmlns:a16="http://schemas.microsoft.com/office/drawing/2014/main" xmlns="" id="{E55643CC-3A0E-D74F-B824-B66FEBA1E665}"/>
              </a:ext>
            </a:extLst>
          </p:cNvPr>
          <p:cNvSpPr txBox="1"/>
          <p:nvPr/>
        </p:nvSpPr>
        <p:spPr>
          <a:xfrm>
            <a:off x="8508661" y="1415845"/>
            <a:ext cx="1608734" cy="52322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Providence County</a:t>
            </a:r>
          </a:p>
          <a:p>
            <a:pPr algn="ctr"/>
            <a:r>
              <a:rPr lang="en-US" b="1" dirty="0">
                <a:latin typeface="Arial" panose="020B0604020202020204" pitchFamily="34" charset="0"/>
                <a:cs typeface="Arial" panose="020B0604020202020204" pitchFamily="34" charset="0"/>
              </a:rPr>
              <a:t>115,774</a:t>
            </a:r>
          </a:p>
        </p:txBody>
      </p:sp>
      <p:sp>
        <p:nvSpPr>
          <p:cNvPr id="10" name="TextBox 9">
            <a:extLst>
              <a:ext uri="{FF2B5EF4-FFF2-40B4-BE49-F238E27FC236}">
                <a16:creationId xmlns:a16="http://schemas.microsoft.com/office/drawing/2014/main" xmlns="" id="{9AD8542E-EA3F-C84F-95BB-E03F6292873A}"/>
              </a:ext>
            </a:extLst>
          </p:cNvPr>
          <p:cNvSpPr txBox="1"/>
          <p:nvPr/>
        </p:nvSpPr>
        <p:spPr>
          <a:xfrm>
            <a:off x="8395590" y="2605212"/>
            <a:ext cx="1608734" cy="52322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Kent County</a:t>
            </a:r>
          </a:p>
          <a:p>
            <a:pPr algn="ctr"/>
            <a:r>
              <a:rPr lang="en-US" b="1" dirty="0">
                <a:latin typeface="Arial" panose="020B0604020202020204" pitchFamily="34" charset="0"/>
                <a:cs typeface="Arial" panose="020B0604020202020204" pitchFamily="34" charset="0"/>
              </a:rPr>
              <a:t>24,786</a:t>
            </a:r>
          </a:p>
        </p:txBody>
      </p:sp>
      <p:sp>
        <p:nvSpPr>
          <p:cNvPr id="11" name="TextBox 10">
            <a:extLst>
              <a:ext uri="{FF2B5EF4-FFF2-40B4-BE49-F238E27FC236}">
                <a16:creationId xmlns:a16="http://schemas.microsoft.com/office/drawing/2014/main" xmlns="" id="{693E96E8-2275-A74F-A877-CC06EABB3347}"/>
              </a:ext>
            </a:extLst>
          </p:cNvPr>
          <p:cNvSpPr txBox="1"/>
          <p:nvPr/>
        </p:nvSpPr>
        <p:spPr>
          <a:xfrm>
            <a:off x="8395590" y="3794579"/>
            <a:ext cx="1608734" cy="52322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Washington County</a:t>
            </a:r>
          </a:p>
          <a:p>
            <a:pPr algn="ctr"/>
            <a:r>
              <a:rPr lang="en-US" b="1" dirty="0">
                <a:latin typeface="Arial" panose="020B0604020202020204" pitchFamily="34" charset="0"/>
                <a:cs typeface="Arial" panose="020B0604020202020204" pitchFamily="34" charset="0"/>
              </a:rPr>
              <a:t>9,770</a:t>
            </a:r>
          </a:p>
        </p:txBody>
      </p:sp>
      <p:sp>
        <p:nvSpPr>
          <p:cNvPr id="12" name="TextBox 11">
            <a:extLst>
              <a:ext uri="{FF2B5EF4-FFF2-40B4-BE49-F238E27FC236}">
                <a16:creationId xmlns:a16="http://schemas.microsoft.com/office/drawing/2014/main" xmlns="" id="{F4AC6585-9211-2A4D-BB00-1EA8E40067D6}"/>
              </a:ext>
            </a:extLst>
          </p:cNvPr>
          <p:cNvSpPr txBox="1"/>
          <p:nvPr/>
        </p:nvSpPr>
        <p:spPr>
          <a:xfrm>
            <a:off x="10004324" y="2352098"/>
            <a:ext cx="1608734" cy="52322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Bristol County</a:t>
            </a:r>
          </a:p>
          <a:p>
            <a:pPr algn="ctr"/>
            <a:r>
              <a:rPr lang="en-US" b="1" dirty="0">
                <a:latin typeface="Arial" panose="020B0604020202020204" pitchFamily="34" charset="0"/>
                <a:cs typeface="Arial" panose="020B0604020202020204" pitchFamily="34" charset="0"/>
              </a:rPr>
              <a:t>1,640</a:t>
            </a:r>
          </a:p>
        </p:txBody>
      </p:sp>
      <p:sp>
        <p:nvSpPr>
          <p:cNvPr id="13" name="TextBox 12">
            <a:extLst>
              <a:ext uri="{FF2B5EF4-FFF2-40B4-BE49-F238E27FC236}">
                <a16:creationId xmlns:a16="http://schemas.microsoft.com/office/drawing/2014/main" xmlns="" id="{693109FB-FFF4-D04B-BC73-BF21C537714F}"/>
              </a:ext>
            </a:extLst>
          </p:cNvPr>
          <p:cNvSpPr txBox="1"/>
          <p:nvPr/>
        </p:nvSpPr>
        <p:spPr>
          <a:xfrm>
            <a:off x="10380297" y="3568368"/>
            <a:ext cx="1235110" cy="52322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Newport County</a:t>
            </a:r>
          </a:p>
          <a:p>
            <a:pPr algn="ctr"/>
            <a:r>
              <a:rPr lang="en-US" b="1" dirty="0">
                <a:latin typeface="Arial" panose="020B0604020202020204" pitchFamily="34" charset="0"/>
                <a:cs typeface="Arial" panose="020B0604020202020204" pitchFamily="34" charset="0"/>
              </a:rPr>
              <a:t>4,860</a:t>
            </a:r>
          </a:p>
        </p:txBody>
      </p:sp>
    </p:spTree>
    <p:extLst>
      <p:ext uri="{BB962C8B-B14F-4D97-AF65-F5344CB8AC3E}">
        <p14:creationId xmlns:p14="http://schemas.microsoft.com/office/powerpoint/2010/main" val="212631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DCE06B-8EA0-7B49-AA8B-29A0597DE6DF}"/>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8A37F075-C45E-FE40-A849-9FEAFB7B7144}"/>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7BB27D61-4F06-4246-B932-1625C559D7DD}"/>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810E9BB3-5379-A140-841E-1A77E46E51B9}"/>
              </a:ext>
            </a:extLst>
          </p:cNvPr>
          <p:cNvSpPr txBox="1">
            <a:spLocks/>
          </p:cNvSpPr>
          <p:nvPr/>
        </p:nvSpPr>
        <p:spPr>
          <a:xfrm>
            <a:off x="617837" y="397210"/>
            <a:ext cx="8429448" cy="75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2-1-1 on the move in the community</a:t>
            </a:r>
          </a:p>
          <a:p>
            <a:endParaRPr lang="en-US" sz="3600" b="1" dirty="0">
              <a:solidFill>
                <a:schemeClr val="accent1">
                  <a:lumMod val="75000"/>
                </a:schemeClr>
              </a:solidFill>
              <a:latin typeface="Arial" panose="020B0604020202020204" pitchFamily="34" charset="0"/>
              <a:cs typeface="Arial" panose="020B0604020202020204" pitchFamily="34" charset="0"/>
            </a:endParaRPr>
          </a:p>
          <a:p>
            <a:endParaRPr lang="en-US" sz="3600" b="1" dirty="0">
              <a:solidFill>
                <a:schemeClr val="accent1">
                  <a:lumMod val="75000"/>
                </a:schemeClr>
              </a:solidFill>
              <a:latin typeface="Arial" panose="020B0604020202020204" pitchFamily="34" charset="0"/>
              <a:cs typeface="Arial" panose="020B0604020202020204" pitchFamily="34" charset="0"/>
            </a:endParaRPr>
          </a:p>
          <a:p>
            <a:r>
              <a:rPr lang="en-US" sz="3600" b="1" dirty="0">
                <a:solidFill>
                  <a:schemeClr val="accent1">
                    <a:lumMod val="75000"/>
                  </a:schemeClr>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	</a:t>
            </a:r>
          </a:p>
        </p:txBody>
      </p:sp>
      <p:sp>
        <p:nvSpPr>
          <p:cNvPr id="6" name="Content Placeholder 2">
            <a:extLst>
              <a:ext uri="{FF2B5EF4-FFF2-40B4-BE49-F238E27FC236}">
                <a16:creationId xmlns:a16="http://schemas.microsoft.com/office/drawing/2014/main" xmlns="" id="{5E5D25BA-EE4D-D34C-A900-5B0AB40E077E}"/>
              </a:ext>
            </a:extLst>
          </p:cNvPr>
          <p:cNvSpPr txBox="1">
            <a:spLocks/>
          </p:cNvSpPr>
          <p:nvPr/>
        </p:nvSpPr>
        <p:spPr>
          <a:xfrm>
            <a:off x="617837" y="1403684"/>
            <a:ext cx="10663881" cy="42240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ts val="2400"/>
              </a:lnSpc>
              <a:buClr>
                <a:schemeClr val="accent1"/>
              </a:buClr>
            </a:pPr>
            <a:endParaRPr lang="en-US" altLang="en-US" sz="18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6548"/>
          <a:stretch/>
        </p:blipFill>
        <p:spPr bwMode="auto">
          <a:xfrm>
            <a:off x="399818" y="1259306"/>
            <a:ext cx="7403432" cy="364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xmlns="" id="{A6CDD761-DF51-A644-BE41-3C6626851747}"/>
              </a:ext>
            </a:extLst>
          </p:cNvPr>
          <p:cNvSpPr/>
          <p:nvPr/>
        </p:nvSpPr>
        <p:spPr>
          <a:xfrm>
            <a:off x="7376846" y="1890892"/>
            <a:ext cx="4294598" cy="2185214"/>
          </a:xfrm>
          <a:prstGeom prst="rect">
            <a:avLst/>
          </a:prstGeom>
        </p:spPr>
        <p:txBody>
          <a:bodyPr wrap="square">
            <a:spAutoFit/>
          </a:bodyPr>
          <a:lstStyle/>
          <a:p>
            <a:pPr marL="457200" lvl="2" indent="-285750">
              <a:spcAft>
                <a:spcPts val="1100"/>
              </a:spcAft>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The 2-1-1 RV serves as a mobile command unit.</a:t>
            </a:r>
          </a:p>
          <a:p>
            <a:pPr marL="457200" lvl="2" indent="-285750">
              <a:spcAft>
                <a:spcPts val="1100"/>
              </a:spcAft>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The 2-1-1 RV travels statewide attending fairs, expos, workshops, educational events, state parks, and other venues to bring services directly to the community.</a:t>
            </a:r>
          </a:p>
        </p:txBody>
      </p:sp>
    </p:spTree>
    <p:extLst>
      <p:ext uri="{BB962C8B-B14F-4D97-AF65-F5344CB8AC3E}">
        <p14:creationId xmlns:p14="http://schemas.microsoft.com/office/powerpoint/2010/main" val="422980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DCE06B-8EA0-7B49-AA8B-29A0597DE6DF}"/>
              </a:ext>
            </a:extLst>
          </p:cNvPr>
          <p:cNvPicPr>
            <a:picLocks noChangeAspect="1"/>
          </p:cNvPicPr>
          <p:nvPr/>
        </p:nvPicPr>
        <p:blipFill>
          <a:blip r:embed="rId3"/>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8A37F075-C45E-FE40-A849-9FEAFB7B7144}"/>
              </a:ext>
            </a:extLst>
          </p:cNvPr>
          <p:cNvPicPr>
            <a:picLocks noChangeAspect="1"/>
          </p:cNvPicPr>
          <p:nvPr/>
        </p:nvPicPr>
        <p:blipFill>
          <a:blip r:embed="rId4"/>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7BB27D61-4F06-4246-B932-1625C559D7DD}"/>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810E9BB3-5379-A140-841E-1A77E46E51B9}"/>
              </a:ext>
            </a:extLst>
          </p:cNvPr>
          <p:cNvSpPr txBox="1">
            <a:spLocks/>
          </p:cNvSpPr>
          <p:nvPr/>
        </p:nvSpPr>
        <p:spPr>
          <a:xfrm>
            <a:off x="417259" y="285945"/>
            <a:ext cx="10407717" cy="10702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Services funded by the </a:t>
            </a:r>
            <a:br>
              <a:rPr lang="en-US" sz="3600" b="1" dirty="0">
                <a:solidFill>
                  <a:schemeClr val="accent1"/>
                </a:solidFill>
                <a:latin typeface="Arial" panose="020B0604020202020204" pitchFamily="34" charset="0"/>
                <a:cs typeface="Arial" panose="020B0604020202020204" pitchFamily="34" charset="0"/>
              </a:rPr>
            </a:br>
            <a:r>
              <a:rPr lang="en-US" sz="3600" b="1" dirty="0">
                <a:solidFill>
                  <a:schemeClr val="accent1"/>
                </a:solidFill>
                <a:latin typeface="Arial" panose="020B0604020202020204" pitchFamily="34" charset="0"/>
                <a:cs typeface="Arial" panose="020B0604020202020204" pitchFamily="34" charset="0"/>
              </a:rPr>
              <a:t>R.I. Division of Elderly Affairs (DEA)</a:t>
            </a:r>
          </a:p>
          <a:p>
            <a:endParaRPr lang="en-US" sz="3600" b="1" dirty="0">
              <a:solidFill>
                <a:schemeClr val="accent1">
                  <a:lumMod val="75000"/>
                </a:schemeClr>
              </a:solidFill>
              <a:latin typeface="Arial" panose="020B0604020202020204" pitchFamily="34" charset="0"/>
              <a:cs typeface="Arial" panose="020B0604020202020204" pitchFamily="34" charset="0"/>
            </a:endParaRPr>
          </a:p>
          <a:p>
            <a:endParaRPr lang="en-US" b="1" dirty="0">
              <a:solidFill>
                <a:srgbClr val="FF000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DF754CD6-FCC3-8246-8C25-D335BBC99F33}"/>
              </a:ext>
            </a:extLst>
          </p:cNvPr>
          <p:cNvGrpSpPr/>
          <p:nvPr/>
        </p:nvGrpSpPr>
        <p:grpSpPr>
          <a:xfrm>
            <a:off x="535486" y="1991735"/>
            <a:ext cx="11242817" cy="2832384"/>
            <a:chOff x="535486" y="1991735"/>
            <a:chExt cx="11242817" cy="2832384"/>
          </a:xfrm>
        </p:grpSpPr>
        <p:sp>
          <p:nvSpPr>
            <p:cNvPr id="10" name="Freeform 9">
              <a:extLst>
                <a:ext uri="{FF2B5EF4-FFF2-40B4-BE49-F238E27FC236}">
                  <a16:creationId xmlns:a16="http://schemas.microsoft.com/office/drawing/2014/main" xmlns="" id="{B1C2C7B0-95DD-6642-9816-52022CEF167E}"/>
                </a:ext>
              </a:extLst>
            </p:cNvPr>
            <p:cNvSpPr/>
            <p:nvPr/>
          </p:nvSpPr>
          <p:spPr>
            <a:xfrm>
              <a:off x="535486" y="2020273"/>
              <a:ext cx="3476286" cy="622470"/>
            </a:xfrm>
            <a:custGeom>
              <a:avLst/>
              <a:gdLst>
                <a:gd name="connsiteX0" fmla="*/ 0 w 3476286"/>
                <a:gd name="connsiteY0" fmla="*/ 0 h 622470"/>
                <a:gd name="connsiteX1" fmla="*/ 3476286 w 3476286"/>
                <a:gd name="connsiteY1" fmla="*/ 0 h 622470"/>
                <a:gd name="connsiteX2" fmla="*/ 3476286 w 3476286"/>
                <a:gd name="connsiteY2" fmla="*/ 622470 h 622470"/>
                <a:gd name="connsiteX3" fmla="*/ 0 w 3476286"/>
                <a:gd name="connsiteY3" fmla="*/ 622470 h 622470"/>
                <a:gd name="connsiteX4" fmla="*/ 0 w 3476286"/>
                <a:gd name="connsiteY4" fmla="*/ 0 h 62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86" h="622470">
                  <a:moveTo>
                    <a:pt x="0" y="0"/>
                  </a:moveTo>
                  <a:lnTo>
                    <a:pt x="3476286" y="0"/>
                  </a:lnTo>
                  <a:lnTo>
                    <a:pt x="3476286" y="622470"/>
                  </a:lnTo>
                  <a:lnTo>
                    <a:pt x="0" y="62247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cap="all" baseline="0" dirty="0">
                  <a:latin typeface="Arial" panose="020B0604020202020204" pitchFamily="34" charset="0"/>
                  <a:cs typeface="Arial" panose="020B0604020202020204" pitchFamily="34" charset="0"/>
                </a:rPr>
                <a:t>Health Insurance </a:t>
              </a:r>
              <a:br>
                <a:rPr lang="en-US" sz="1800" b="1" i="0" kern="1200" cap="all" baseline="0" dirty="0">
                  <a:latin typeface="Arial" panose="020B0604020202020204" pitchFamily="34" charset="0"/>
                  <a:cs typeface="Arial" panose="020B0604020202020204" pitchFamily="34" charset="0"/>
                </a:rPr>
              </a:br>
              <a:r>
                <a:rPr lang="en-US" sz="1800" b="1" i="0" kern="1200" cap="all" baseline="0" dirty="0">
                  <a:latin typeface="Arial" panose="020B0604020202020204" pitchFamily="34" charset="0"/>
                  <a:cs typeface="Arial" panose="020B0604020202020204" pitchFamily="34" charset="0"/>
                </a:rPr>
                <a:t>&amp; Access</a:t>
              </a:r>
            </a:p>
          </p:txBody>
        </p:sp>
        <p:sp>
          <p:nvSpPr>
            <p:cNvPr id="11" name="Freeform 10">
              <a:extLst>
                <a:ext uri="{FF2B5EF4-FFF2-40B4-BE49-F238E27FC236}">
                  <a16:creationId xmlns:a16="http://schemas.microsoft.com/office/drawing/2014/main" xmlns="" id="{2BE6937A-0C00-874D-A35B-0083639B4C5C}"/>
                </a:ext>
              </a:extLst>
            </p:cNvPr>
            <p:cNvSpPr/>
            <p:nvPr/>
          </p:nvSpPr>
          <p:spPr>
            <a:xfrm>
              <a:off x="535486" y="2642743"/>
              <a:ext cx="3476286" cy="2181376"/>
            </a:xfrm>
            <a:custGeom>
              <a:avLst/>
              <a:gdLst>
                <a:gd name="connsiteX0" fmla="*/ 0 w 3476286"/>
                <a:gd name="connsiteY0" fmla="*/ 0 h 2371680"/>
                <a:gd name="connsiteX1" fmla="*/ 3476286 w 3476286"/>
                <a:gd name="connsiteY1" fmla="*/ 0 h 2371680"/>
                <a:gd name="connsiteX2" fmla="*/ 3476286 w 3476286"/>
                <a:gd name="connsiteY2" fmla="*/ 2371680 h 2371680"/>
                <a:gd name="connsiteX3" fmla="*/ 0 w 3476286"/>
                <a:gd name="connsiteY3" fmla="*/ 2371680 h 2371680"/>
                <a:gd name="connsiteX4" fmla="*/ 0 w 3476286"/>
                <a:gd name="connsiteY4" fmla="*/ 0 h 237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86" h="2371680">
                  <a:moveTo>
                    <a:pt x="0" y="0"/>
                  </a:moveTo>
                  <a:lnTo>
                    <a:pt x="3476286" y="0"/>
                  </a:lnTo>
                  <a:lnTo>
                    <a:pt x="3476286" y="2371680"/>
                  </a:lnTo>
                  <a:lnTo>
                    <a:pt x="0" y="2371680"/>
                  </a:lnTo>
                  <a:lnTo>
                    <a:pt x="0" y="0"/>
                  </a:lnTo>
                  <a:close/>
                </a:path>
              </a:pathLst>
            </a:custGeom>
            <a:ln>
              <a:no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100"/>
                </a:spcAft>
                <a:buChar char="•"/>
              </a:pPr>
              <a:r>
                <a:rPr lang="en-US" altLang="en-US" sz="1800" b="0" kern="1200" dirty="0">
                  <a:solidFill>
                    <a:prstClr val="black"/>
                  </a:solidFill>
                  <a:latin typeface="Arial" panose="020B0604020202020204" pitchFamily="34" charset="0"/>
                  <a:cs typeface="Arial" panose="020B0604020202020204" pitchFamily="34" charset="0"/>
                </a:rPr>
                <a:t>Medicare and Medicaid Enrollment Program (MME) </a:t>
              </a:r>
              <a:endParaRPr lang="en-US" sz="1800" b="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State Health Insurance Enrollment </a:t>
              </a:r>
            </a:p>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Senior Medicare Patrol</a:t>
              </a:r>
            </a:p>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Navigator Program</a:t>
              </a:r>
            </a:p>
          </p:txBody>
        </p:sp>
        <p:sp>
          <p:nvSpPr>
            <p:cNvPr id="12" name="Freeform 11">
              <a:extLst>
                <a:ext uri="{FF2B5EF4-FFF2-40B4-BE49-F238E27FC236}">
                  <a16:creationId xmlns:a16="http://schemas.microsoft.com/office/drawing/2014/main" xmlns="" id="{AA69ED04-DB03-2347-961E-09F1C4140199}"/>
                </a:ext>
              </a:extLst>
            </p:cNvPr>
            <p:cNvSpPr/>
            <p:nvPr/>
          </p:nvSpPr>
          <p:spPr>
            <a:xfrm>
              <a:off x="4339050" y="1991735"/>
              <a:ext cx="3476286" cy="656928"/>
            </a:xfrm>
            <a:custGeom>
              <a:avLst/>
              <a:gdLst>
                <a:gd name="connsiteX0" fmla="*/ 0 w 3476286"/>
                <a:gd name="connsiteY0" fmla="*/ 0 h 1390514"/>
                <a:gd name="connsiteX1" fmla="*/ 3476286 w 3476286"/>
                <a:gd name="connsiteY1" fmla="*/ 0 h 1390514"/>
                <a:gd name="connsiteX2" fmla="*/ 3476286 w 3476286"/>
                <a:gd name="connsiteY2" fmla="*/ 1390514 h 1390514"/>
                <a:gd name="connsiteX3" fmla="*/ 0 w 3476286"/>
                <a:gd name="connsiteY3" fmla="*/ 1390514 h 1390514"/>
                <a:gd name="connsiteX4" fmla="*/ 0 w 3476286"/>
                <a:gd name="connsiteY4" fmla="*/ 0 h 139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86" h="1390514">
                  <a:moveTo>
                    <a:pt x="0" y="0"/>
                  </a:moveTo>
                  <a:lnTo>
                    <a:pt x="3476286" y="0"/>
                  </a:lnTo>
                  <a:lnTo>
                    <a:pt x="3476286" y="1390514"/>
                  </a:lnTo>
                  <a:lnTo>
                    <a:pt x="0" y="139051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cap="all" baseline="0" dirty="0">
                  <a:latin typeface="Arial" panose="020B0604020202020204" pitchFamily="34" charset="0"/>
                  <a:cs typeface="Arial" panose="020B0604020202020204" pitchFamily="34" charset="0"/>
                </a:rPr>
                <a:t>Crisis Intervention </a:t>
              </a:r>
              <a:br>
                <a:rPr lang="en-US" sz="1800" b="1" i="0" kern="1200" cap="all" baseline="0" dirty="0">
                  <a:latin typeface="Arial" panose="020B0604020202020204" pitchFamily="34" charset="0"/>
                  <a:cs typeface="Arial" panose="020B0604020202020204" pitchFamily="34" charset="0"/>
                </a:rPr>
              </a:br>
              <a:r>
                <a:rPr lang="en-US" sz="1800" b="1" i="0" kern="1200" cap="all" baseline="0" dirty="0">
                  <a:latin typeface="Arial" panose="020B0604020202020204" pitchFamily="34" charset="0"/>
                  <a:cs typeface="Arial" panose="020B0604020202020204" pitchFamily="34" charset="0"/>
                </a:rPr>
                <a:t>&amp; Support </a:t>
              </a:r>
            </a:p>
          </p:txBody>
        </p:sp>
        <p:sp>
          <p:nvSpPr>
            <p:cNvPr id="13" name="Freeform 12">
              <a:extLst>
                <a:ext uri="{FF2B5EF4-FFF2-40B4-BE49-F238E27FC236}">
                  <a16:creationId xmlns:a16="http://schemas.microsoft.com/office/drawing/2014/main" xmlns="" id="{B21FB29B-EACF-4246-BDF4-9BD207167F23}"/>
                </a:ext>
              </a:extLst>
            </p:cNvPr>
            <p:cNvSpPr/>
            <p:nvPr/>
          </p:nvSpPr>
          <p:spPr>
            <a:xfrm>
              <a:off x="4339050" y="2642743"/>
              <a:ext cx="3476286" cy="2181375"/>
            </a:xfrm>
            <a:custGeom>
              <a:avLst/>
              <a:gdLst>
                <a:gd name="connsiteX0" fmla="*/ 0 w 3476286"/>
                <a:gd name="connsiteY0" fmla="*/ 0 h 2371680"/>
                <a:gd name="connsiteX1" fmla="*/ 3476286 w 3476286"/>
                <a:gd name="connsiteY1" fmla="*/ 0 h 2371680"/>
                <a:gd name="connsiteX2" fmla="*/ 3476286 w 3476286"/>
                <a:gd name="connsiteY2" fmla="*/ 2371680 h 2371680"/>
                <a:gd name="connsiteX3" fmla="*/ 0 w 3476286"/>
                <a:gd name="connsiteY3" fmla="*/ 2371680 h 2371680"/>
                <a:gd name="connsiteX4" fmla="*/ 0 w 3476286"/>
                <a:gd name="connsiteY4" fmla="*/ 0 h 237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86" h="2371680">
                  <a:moveTo>
                    <a:pt x="0" y="0"/>
                  </a:moveTo>
                  <a:lnTo>
                    <a:pt x="3476286" y="0"/>
                  </a:lnTo>
                  <a:lnTo>
                    <a:pt x="3476286" y="2371680"/>
                  </a:lnTo>
                  <a:lnTo>
                    <a:pt x="0" y="2371680"/>
                  </a:lnTo>
                  <a:lnTo>
                    <a:pt x="0" y="0"/>
                  </a:lnTo>
                  <a:close/>
                </a:path>
              </a:pathLst>
            </a:custGeom>
            <a:ln>
              <a:no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After Hours Crisis Line</a:t>
              </a:r>
            </a:p>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Emergency Response</a:t>
              </a:r>
            </a:p>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Protective Services (Intake after hours)</a:t>
              </a:r>
            </a:p>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Cybersecurity</a:t>
              </a:r>
            </a:p>
          </p:txBody>
        </p:sp>
        <p:sp>
          <p:nvSpPr>
            <p:cNvPr id="14" name="Freeform 13">
              <a:extLst>
                <a:ext uri="{FF2B5EF4-FFF2-40B4-BE49-F238E27FC236}">
                  <a16:creationId xmlns:a16="http://schemas.microsoft.com/office/drawing/2014/main" xmlns="" id="{02BEC69A-7159-5847-9B1E-D152700295DA}"/>
                </a:ext>
              </a:extLst>
            </p:cNvPr>
            <p:cNvSpPr/>
            <p:nvPr/>
          </p:nvSpPr>
          <p:spPr>
            <a:xfrm>
              <a:off x="8288494" y="1991735"/>
              <a:ext cx="3476286" cy="651008"/>
            </a:xfrm>
            <a:custGeom>
              <a:avLst/>
              <a:gdLst>
                <a:gd name="connsiteX0" fmla="*/ 0 w 3476286"/>
                <a:gd name="connsiteY0" fmla="*/ 0 h 1390514"/>
                <a:gd name="connsiteX1" fmla="*/ 3476286 w 3476286"/>
                <a:gd name="connsiteY1" fmla="*/ 0 h 1390514"/>
                <a:gd name="connsiteX2" fmla="*/ 3476286 w 3476286"/>
                <a:gd name="connsiteY2" fmla="*/ 1390514 h 1390514"/>
                <a:gd name="connsiteX3" fmla="*/ 0 w 3476286"/>
                <a:gd name="connsiteY3" fmla="*/ 1390514 h 1390514"/>
                <a:gd name="connsiteX4" fmla="*/ 0 w 3476286"/>
                <a:gd name="connsiteY4" fmla="*/ 0 h 139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86" h="1390514">
                  <a:moveTo>
                    <a:pt x="0" y="0"/>
                  </a:moveTo>
                  <a:lnTo>
                    <a:pt x="3476286" y="0"/>
                  </a:lnTo>
                  <a:lnTo>
                    <a:pt x="3476286" y="1390514"/>
                  </a:lnTo>
                  <a:lnTo>
                    <a:pt x="0" y="139051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cap="all" baseline="0" dirty="0">
                  <a:latin typeface="Arial" panose="020B0604020202020204" pitchFamily="34" charset="0"/>
                  <a:cs typeface="Arial" panose="020B0604020202020204" pitchFamily="34" charset="0"/>
                </a:rPr>
                <a:t>Isolation &amp; Neglect</a:t>
              </a:r>
            </a:p>
          </p:txBody>
        </p:sp>
        <p:sp>
          <p:nvSpPr>
            <p:cNvPr id="15" name="Freeform 14">
              <a:extLst>
                <a:ext uri="{FF2B5EF4-FFF2-40B4-BE49-F238E27FC236}">
                  <a16:creationId xmlns:a16="http://schemas.microsoft.com/office/drawing/2014/main" xmlns="" id="{8B44ECCA-5CE1-6444-8C7F-32E65A56298A}"/>
                </a:ext>
              </a:extLst>
            </p:cNvPr>
            <p:cNvSpPr/>
            <p:nvPr/>
          </p:nvSpPr>
          <p:spPr>
            <a:xfrm>
              <a:off x="8288494" y="2642744"/>
              <a:ext cx="3489809" cy="2181374"/>
            </a:xfrm>
            <a:custGeom>
              <a:avLst/>
              <a:gdLst>
                <a:gd name="connsiteX0" fmla="*/ 0 w 3476286"/>
                <a:gd name="connsiteY0" fmla="*/ 0 h 2371680"/>
                <a:gd name="connsiteX1" fmla="*/ 3476286 w 3476286"/>
                <a:gd name="connsiteY1" fmla="*/ 0 h 2371680"/>
                <a:gd name="connsiteX2" fmla="*/ 3476286 w 3476286"/>
                <a:gd name="connsiteY2" fmla="*/ 2371680 h 2371680"/>
                <a:gd name="connsiteX3" fmla="*/ 0 w 3476286"/>
                <a:gd name="connsiteY3" fmla="*/ 2371680 h 2371680"/>
                <a:gd name="connsiteX4" fmla="*/ 0 w 3476286"/>
                <a:gd name="connsiteY4" fmla="*/ 0 h 237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86" h="2371680">
                  <a:moveTo>
                    <a:pt x="0" y="0"/>
                  </a:moveTo>
                  <a:lnTo>
                    <a:pt x="3476286" y="0"/>
                  </a:lnTo>
                  <a:lnTo>
                    <a:pt x="3476286" y="2371680"/>
                  </a:lnTo>
                  <a:lnTo>
                    <a:pt x="0" y="2371680"/>
                  </a:lnTo>
                  <a:lnTo>
                    <a:pt x="0" y="0"/>
                  </a:lnTo>
                  <a:close/>
                </a:path>
              </a:pathLst>
            </a:custGeom>
            <a:ln>
              <a:no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Lifespan Respite</a:t>
              </a:r>
            </a:p>
            <a:p>
              <a:pPr marL="171450" lvl="1" indent="-171450" algn="l" defTabSz="800100">
                <a:lnSpc>
                  <a:spcPct val="90000"/>
                </a:lnSpc>
                <a:spcBef>
                  <a:spcPct val="0"/>
                </a:spcBef>
                <a:spcAft>
                  <a:spcPts val="1100"/>
                </a:spcAft>
                <a:buChar char="•"/>
              </a:pPr>
              <a:r>
                <a:rPr lang="en-US" sz="1800" kern="1200" dirty="0">
                  <a:latin typeface="Arial" panose="020B0604020202020204" pitchFamily="34" charset="0"/>
                  <a:cs typeface="Arial" panose="020B0604020202020204" pitchFamily="34" charset="0"/>
                </a:rPr>
                <a:t>National Grid Partnership</a:t>
              </a:r>
            </a:p>
          </p:txBody>
        </p:sp>
      </p:grpSp>
    </p:spTree>
    <p:extLst>
      <p:ext uri="{BB962C8B-B14F-4D97-AF65-F5344CB8AC3E}">
        <p14:creationId xmlns:p14="http://schemas.microsoft.com/office/powerpoint/2010/main" val="227521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DCE06B-8EA0-7B49-AA8B-29A0597DE6DF}"/>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8A37F075-C45E-FE40-A849-9FEAFB7B7144}"/>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7BB27D61-4F06-4246-B932-1625C559D7DD}"/>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810E9BB3-5379-A140-841E-1A77E46E51B9}"/>
              </a:ext>
            </a:extLst>
          </p:cNvPr>
          <p:cNvSpPr txBox="1">
            <a:spLocks/>
          </p:cNvSpPr>
          <p:nvPr/>
        </p:nvSpPr>
        <p:spPr>
          <a:xfrm>
            <a:off x="617837" y="397209"/>
            <a:ext cx="5894173" cy="1006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What is The POINT? </a:t>
            </a:r>
            <a:r>
              <a:rPr lang="en-US" b="1" dirty="0">
                <a:solidFill>
                  <a:schemeClr val="accent1"/>
                </a:solidFill>
                <a:latin typeface="Arial" panose="020B0604020202020204" pitchFamily="34" charset="0"/>
                <a:cs typeface="Arial" panose="020B0604020202020204" pitchFamily="34" charset="0"/>
              </a:rPr>
              <a:t>	</a:t>
            </a:r>
          </a:p>
        </p:txBody>
      </p:sp>
      <p:sp>
        <p:nvSpPr>
          <p:cNvPr id="6" name="Content Placeholder 2">
            <a:extLst>
              <a:ext uri="{FF2B5EF4-FFF2-40B4-BE49-F238E27FC236}">
                <a16:creationId xmlns:a16="http://schemas.microsoft.com/office/drawing/2014/main" xmlns="" id="{5E5D25BA-EE4D-D34C-A900-5B0AB40E077E}"/>
              </a:ext>
            </a:extLst>
          </p:cNvPr>
          <p:cNvSpPr txBox="1">
            <a:spLocks/>
          </p:cNvSpPr>
          <p:nvPr/>
        </p:nvSpPr>
        <p:spPr>
          <a:xfrm>
            <a:off x="617838" y="1265662"/>
            <a:ext cx="9389192" cy="42240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1100"/>
              </a:spcBef>
              <a:buClr>
                <a:schemeClr val="accent1"/>
              </a:buClr>
            </a:pPr>
            <a:r>
              <a:rPr lang="en-US" altLang="en-US" sz="1800" dirty="0">
                <a:latin typeface="Arial" panose="020B0604020202020204" pitchFamily="34" charset="0"/>
                <a:cs typeface="Arial" panose="020B0604020202020204" pitchFamily="34" charset="0"/>
              </a:rPr>
              <a:t>Began in 2010.</a:t>
            </a:r>
          </a:p>
          <a:p>
            <a:pPr lvl="1">
              <a:lnSpc>
                <a:spcPct val="100000"/>
              </a:lnSpc>
              <a:spcBef>
                <a:spcPts val="1100"/>
              </a:spcBef>
              <a:buClr>
                <a:schemeClr val="accent1"/>
              </a:buClr>
            </a:pPr>
            <a:r>
              <a:rPr lang="en-US" altLang="en-US" sz="1800" dirty="0">
                <a:latin typeface="Arial" panose="020B0604020202020204" pitchFamily="34" charset="0"/>
                <a:cs typeface="Arial" panose="020B0604020202020204" pitchFamily="34" charset="0"/>
              </a:rPr>
              <a:t>Specialized information and referral services and options counseling for seniors, adults with disabilities, and caregivers. </a:t>
            </a:r>
          </a:p>
          <a:p>
            <a:pPr lvl="1">
              <a:lnSpc>
                <a:spcPct val="100000"/>
              </a:lnSpc>
              <a:spcBef>
                <a:spcPts val="1100"/>
              </a:spcBef>
              <a:buClr>
                <a:schemeClr val="accent1"/>
              </a:buClr>
            </a:pPr>
            <a:r>
              <a:rPr lang="en-US" altLang="en-US" sz="1800" dirty="0">
                <a:latin typeface="Arial" panose="020B0604020202020204" pitchFamily="34" charset="0"/>
                <a:cs typeface="Arial" panose="020B0604020202020204" pitchFamily="34" charset="0"/>
              </a:rPr>
              <a:t>Benefit Specialists provide assistance with enrollment into Medicare and Medicaid, </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prescription drug programs, additional health insurance plans, information for both public and private long-term care, housing options, and veteran benefits.</a:t>
            </a:r>
          </a:p>
          <a:p>
            <a:pPr lvl="1">
              <a:lnSpc>
                <a:spcPct val="100000"/>
              </a:lnSpc>
              <a:spcBef>
                <a:spcPts val="1100"/>
              </a:spcBef>
              <a:buClr>
                <a:schemeClr val="accent1"/>
              </a:buClr>
            </a:pPr>
            <a:r>
              <a:rPr lang="en-US" altLang="en-US" sz="1800" dirty="0">
                <a:latin typeface="Arial" panose="020B0604020202020204" pitchFamily="34" charset="0"/>
                <a:cs typeface="Arial" panose="020B0604020202020204" pitchFamily="34" charset="0"/>
              </a:rPr>
              <a:t>Benefit Specialists provide options counseling and wrap-around services.</a:t>
            </a:r>
          </a:p>
          <a:p>
            <a:pPr lvl="1">
              <a:lnSpc>
                <a:spcPct val="100000"/>
              </a:lnSpc>
              <a:spcBef>
                <a:spcPts val="1100"/>
              </a:spcBef>
              <a:buClr>
                <a:schemeClr val="accent1"/>
              </a:buClr>
            </a:pPr>
            <a:r>
              <a:rPr lang="en-US" altLang="en-US" sz="1800" dirty="0">
                <a:latin typeface="Arial" panose="020B0604020202020204" pitchFamily="34" charset="0"/>
                <a:cs typeface="Arial" panose="020B0604020202020204" pitchFamily="34" charset="0"/>
              </a:rPr>
              <a:t>Applications for home and community care, and other state services.</a:t>
            </a:r>
          </a:p>
          <a:p>
            <a:pPr lvl="1">
              <a:lnSpc>
                <a:spcPct val="100000"/>
              </a:lnSpc>
              <a:spcBef>
                <a:spcPts val="1100"/>
              </a:spcBef>
              <a:buClr>
                <a:schemeClr val="accent1"/>
              </a:buClr>
            </a:pPr>
            <a:r>
              <a:rPr lang="en-US" altLang="en-US" sz="1800" dirty="0">
                <a:latin typeface="Arial" panose="020B0604020202020204" pitchFamily="34" charset="0"/>
                <a:cs typeface="Arial" panose="020B0604020202020204" pitchFamily="34" charset="0"/>
              </a:rPr>
              <a:t>More than 40,000 contacts a year. </a:t>
            </a:r>
          </a:p>
          <a:p>
            <a:pPr lvl="1">
              <a:lnSpc>
                <a:spcPct val="100000"/>
              </a:lnSpc>
              <a:spcBef>
                <a:spcPts val="1100"/>
              </a:spcBef>
              <a:buClr>
                <a:schemeClr val="accent1"/>
              </a:buClr>
            </a:pPr>
            <a:r>
              <a:rPr lang="en-US" altLang="en-US" sz="1800" dirty="0">
                <a:latin typeface="Arial" panose="020B0604020202020204" pitchFamily="34" charset="0"/>
                <a:cs typeface="Arial" panose="020B0604020202020204" pitchFamily="34" charset="0"/>
              </a:rPr>
              <a:t>The POINT/ADRC is funded by the R.I. Division of Elderly Affairs.</a:t>
            </a:r>
          </a:p>
        </p:txBody>
      </p:sp>
    </p:spTree>
    <p:extLst>
      <p:ext uri="{BB962C8B-B14F-4D97-AF65-F5344CB8AC3E}">
        <p14:creationId xmlns:p14="http://schemas.microsoft.com/office/powerpoint/2010/main" val="1222795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13CC748-D617-F74A-8BD9-77BF04CEFD86}"/>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DBB07235-DA6C-4F42-BA21-737FA12FC1E5}"/>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BDD3C084-0C75-ED4E-AD1D-CB03878CED35}"/>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8" name="Content Placeholder 2">
            <a:extLst>
              <a:ext uri="{FF2B5EF4-FFF2-40B4-BE49-F238E27FC236}">
                <a16:creationId xmlns:a16="http://schemas.microsoft.com/office/drawing/2014/main" xmlns="" id="{38E476C0-7A28-934D-9B59-B59866B7086D}"/>
              </a:ext>
            </a:extLst>
          </p:cNvPr>
          <p:cNvSpPr txBox="1">
            <a:spLocks/>
          </p:cNvSpPr>
          <p:nvPr/>
        </p:nvSpPr>
        <p:spPr>
          <a:xfrm>
            <a:off x="1090843" y="1267256"/>
            <a:ext cx="9008654" cy="4167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100"/>
              </a:spcBef>
              <a:buClr>
                <a:schemeClr val="accent1"/>
              </a:buClr>
            </a:pPr>
            <a:r>
              <a:rPr lang="en-US" sz="1800" dirty="0">
                <a:latin typeface="Arial" panose="020B0604020202020204" pitchFamily="34" charset="0"/>
                <a:cs typeface="Arial" panose="020B0604020202020204" pitchFamily="34" charset="0"/>
              </a:rPr>
              <a:t>Phone number for The Point: (401) 462-4444. </a:t>
            </a:r>
          </a:p>
          <a:p>
            <a:pPr>
              <a:lnSpc>
                <a:spcPct val="100000"/>
              </a:lnSpc>
              <a:spcBef>
                <a:spcPts val="1100"/>
              </a:spcBef>
              <a:buClr>
                <a:schemeClr val="accent1"/>
              </a:buClr>
            </a:pPr>
            <a:r>
              <a:rPr lang="en-US" sz="1800" dirty="0">
                <a:latin typeface="Arial" panose="020B0604020202020204" pitchFamily="34" charset="0"/>
                <a:cs typeface="Arial" panose="020B0604020202020204" pitchFamily="34" charset="0"/>
              </a:rPr>
              <a:t>Call center hours: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Monday, Wednesday, and Friday, 8:30 a.m. - 4:30 p.m.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Tuesday and Thursday, 8:30 a.m. - 8 p.m.</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Saturday, 8:30 a.m. – noon.</a:t>
            </a:r>
          </a:p>
          <a:p>
            <a:pPr>
              <a:lnSpc>
                <a:spcPct val="100000"/>
              </a:lnSpc>
              <a:spcBef>
                <a:spcPts val="1100"/>
              </a:spcBef>
              <a:buClr>
                <a:schemeClr val="accent1"/>
              </a:buClr>
            </a:pPr>
            <a:r>
              <a:rPr lang="en-US" sz="1800" dirty="0">
                <a:latin typeface="Arial" panose="020B0604020202020204" pitchFamily="34" charset="0"/>
                <a:cs typeface="Arial" panose="020B0604020202020204" pitchFamily="34" charset="0"/>
              </a:rPr>
              <a:t>Walk-in hours: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Monday - Friday, 8:30 a.m. - 4:30 p.m. </a:t>
            </a:r>
          </a:p>
          <a:p>
            <a:pPr>
              <a:lnSpc>
                <a:spcPct val="100000"/>
              </a:lnSpc>
              <a:spcBef>
                <a:spcPts val="1100"/>
              </a:spcBef>
              <a:buClr>
                <a:schemeClr val="accent1"/>
              </a:buClr>
            </a:pPr>
            <a:r>
              <a:rPr lang="en-US" sz="1800" dirty="0">
                <a:latin typeface="Arial" panose="020B0604020202020204" pitchFamily="34" charset="0"/>
                <a:cs typeface="Arial" panose="020B0604020202020204" pitchFamily="34" charset="0"/>
              </a:rPr>
              <a:t>4.65 full-time employees available during business hours.</a:t>
            </a:r>
          </a:p>
          <a:p>
            <a:pPr>
              <a:lnSpc>
                <a:spcPct val="100000"/>
              </a:lnSpc>
              <a:spcBef>
                <a:spcPts val="1100"/>
              </a:spcBef>
              <a:buClr>
                <a:schemeClr val="accent1"/>
              </a:buClr>
            </a:pPr>
            <a:r>
              <a:rPr lang="en-US" sz="1800" dirty="0">
                <a:latin typeface="Arial" panose="020B0604020202020204" pitchFamily="34" charset="0"/>
                <a:cs typeface="Arial" panose="020B0604020202020204" pitchFamily="34" charset="0"/>
              </a:rPr>
              <a:t>Multilingual staff (English and Spanish). </a:t>
            </a:r>
          </a:p>
          <a:p>
            <a:pPr>
              <a:lnSpc>
                <a:spcPct val="100000"/>
              </a:lnSpc>
              <a:spcBef>
                <a:spcPts val="1100"/>
              </a:spcBef>
              <a:buClr>
                <a:schemeClr val="accent1"/>
              </a:buClr>
            </a:pPr>
            <a:r>
              <a:rPr lang="en-US" sz="1800" dirty="0">
                <a:latin typeface="Arial" panose="020B0604020202020204" pitchFamily="34" charset="0"/>
                <a:cs typeface="Arial" panose="020B0604020202020204" pitchFamily="34" charset="0"/>
              </a:rPr>
              <a:t>Access to nearly 200 languages and dialects. </a:t>
            </a:r>
          </a:p>
          <a:p>
            <a:pPr>
              <a:lnSpc>
                <a:spcPct val="100000"/>
              </a:lnSpc>
              <a:spcBef>
                <a:spcPts val="1100"/>
              </a:spcBef>
              <a:buClr>
                <a:schemeClr val="accent1"/>
              </a:buClr>
            </a:pPr>
            <a:r>
              <a:rPr lang="en-US" sz="1800" dirty="0">
                <a:latin typeface="Arial" panose="020B0604020202020204" pitchFamily="34" charset="0"/>
                <a:cs typeface="Arial" panose="020B0604020202020204" pitchFamily="34" charset="0"/>
              </a:rPr>
              <a:t>24/7 intake/triage through the 2-1-1 call center.</a:t>
            </a:r>
          </a:p>
          <a:p>
            <a:pPr marL="0" indent="0"/>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39D46D45-8017-354C-BD09-EBED3E9EBDBF}"/>
              </a:ext>
            </a:extLst>
          </p:cNvPr>
          <p:cNvSpPr txBox="1">
            <a:spLocks/>
          </p:cNvSpPr>
          <p:nvPr/>
        </p:nvSpPr>
        <p:spPr>
          <a:xfrm>
            <a:off x="617837" y="397210"/>
            <a:ext cx="5894173" cy="6207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Features of The POINT </a:t>
            </a:r>
            <a:r>
              <a:rPr lang="en-US" b="1"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6325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45FA970-435F-A140-8FD9-7D01C446D60C}"/>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9340C3A8-3848-D944-A055-2E60B8E489A3}"/>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F8D7EFEC-880C-D44C-9260-155723DAB1E9}"/>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D3BC428A-7585-5347-85E9-C6BF23B92E36}"/>
              </a:ext>
            </a:extLst>
          </p:cNvPr>
          <p:cNvSpPr txBox="1">
            <a:spLocks/>
          </p:cNvSpPr>
          <p:nvPr/>
        </p:nvSpPr>
        <p:spPr>
          <a:xfrm>
            <a:off x="610576" y="391675"/>
            <a:ext cx="7240588" cy="53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accent1"/>
                </a:solidFill>
                <a:latin typeface="Arial" panose="020B0604020202020204" pitchFamily="34" charset="0"/>
                <a:cs typeface="Arial" panose="020B0604020202020204" pitchFamily="34" charset="0"/>
              </a:rPr>
              <a:t>Our Mission</a:t>
            </a:r>
            <a:endParaRPr lang="en-US" sz="3600" b="1" dirty="0">
              <a:solidFill>
                <a:schemeClr val="accent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021D756A-577F-D646-A48F-CF3F0D400D30}"/>
              </a:ext>
            </a:extLst>
          </p:cNvPr>
          <p:cNvSpPr txBox="1">
            <a:spLocks/>
          </p:cNvSpPr>
          <p:nvPr/>
        </p:nvSpPr>
        <p:spPr>
          <a:xfrm>
            <a:off x="610576" y="1074137"/>
            <a:ext cx="4944749" cy="41678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1100"/>
              </a:spcBef>
              <a:buNone/>
            </a:pPr>
            <a:r>
              <a:rPr lang="en-US" sz="1800" b="1" i="1" dirty="0" smtClean="0">
                <a:latin typeface="Arial" panose="020B0604020202020204" pitchFamily="34" charset="0"/>
                <a:cs typeface="Arial" panose="020B0604020202020204" pitchFamily="34" charset="0"/>
              </a:rPr>
              <a:t>To </a:t>
            </a:r>
            <a:r>
              <a:rPr lang="en-US" sz="1800" b="1" i="1" dirty="0">
                <a:latin typeface="Arial" panose="020B0604020202020204" pitchFamily="34" charset="0"/>
                <a:cs typeface="Arial" panose="020B0604020202020204" pitchFamily="34" charset="0"/>
              </a:rPr>
              <a:t>empower individuals to make informed decisions, to exercise control over their long- and short-term care needs, to achieve their personal goals and preferences.</a:t>
            </a:r>
          </a:p>
          <a:p>
            <a:pPr marL="0" indent="0">
              <a:lnSpc>
                <a:spcPct val="100000"/>
              </a:lnSpc>
              <a:spcBef>
                <a:spcPts val="1100"/>
              </a:spcBef>
              <a:buNone/>
            </a:pPr>
            <a:endParaRPr lang="en-US" sz="1800" dirty="0" smtClean="0">
              <a:latin typeface="Arial" panose="020B0604020202020204" pitchFamily="34" charset="0"/>
              <a:cs typeface="Arial" panose="020B0604020202020204" pitchFamily="34" charset="0"/>
            </a:endParaRPr>
          </a:p>
          <a:p>
            <a:pPr marL="0" indent="0">
              <a:lnSpc>
                <a:spcPct val="100000"/>
              </a:lnSpc>
              <a:spcBef>
                <a:spcPts val="1100"/>
              </a:spcBef>
              <a:buNone/>
            </a:pPr>
            <a:endParaRPr lang="en-US" sz="1800" dirty="0">
              <a:latin typeface="Arial" panose="020B0604020202020204" pitchFamily="34" charset="0"/>
              <a:cs typeface="Arial" panose="020B0604020202020204" pitchFamily="34" charset="0"/>
            </a:endParaRPr>
          </a:p>
          <a:p>
            <a:pPr marL="0" indent="0">
              <a:lnSpc>
                <a:spcPct val="100000"/>
              </a:lnSpc>
              <a:spcBef>
                <a:spcPts val="1100"/>
              </a:spcBef>
              <a:buNone/>
            </a:pPr>
            <a:r>
              <a:rPr lang="en-US" sz="1800" dirty="0" smtClean="0">
                <a:latin typeface="Arial" panose="020B0604020202020204" pitchFamily="34" charset="0"/>
                <a:cs typeface="Arial" panose="020B0604020202020204" pitchFamily="34" charset="0"/>
              </a:rPr>
              <a:t>All </a:t>
            </a:r>
            <a:r>
              <a:rPr lang="en-US" sz="1800" dirty="0">
                <a:latin typeface="Arial" panose="020B0604020202020204" pitchFamily="34" charset="0"/>
                <a:cs typeface="Arial" panose="020B0604020202020204" pitchFamily="34" charset="0"/>
              </a:rPr>
              <a:t>incoming calls, walk-ins, and cases addressed on the outreach RV are provided with services and referrals according to their own individual needs. </a:t>
            </a:r>
            <a:endParaRPr lang="en-US" dirty="0"/>
          </a:p>
        </p:txBody>
      </p:sp>
      <p:pic>
        <p:nvPicPr>
          <p:cNvPr id="1026" name="Picture 2" descr="Image result for the point ri seni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4463" y="931653"/>
            <a:ext cx="5382173" cy="403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6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FE7DB0B-9507-F342-BC08-DD5A9F44B85A}"/>
              </a:ext>
            </a:extLst>
          </p:cNvPr>
          <p:cNvPicPr>
            <a:picLocks noChangeAspect="1"/>
          </p:cNvPicPr>
          <p:nvPr/>
        </p:nvPicPr>
        <p:blipFill>
          <a:blip r:embed="rId2"/>
          <a:stretch>
            <a:fillRect/>
          </a:stretch>
        </p:blipFill>
        <p:spPr>
          <a:xfrm>
            <a:off x="8508660" y="5750535"/>
            <a:ext cx="3462978" cy="850556"/>
          </a:xfrm>
          <a:prstGeom prst="rect">
            <a:avLst/>
          </a:prstGeom>
        </p:spPr>
      </p:pic>
      <p:pic>
        <p:nvPicPr>
          <p:cNvPr id="3" name="Picture 2">
            <a:extLst>
              <a:ext uri="{FF2B5EF4-FFF2-40B4-BE49-F238E27FC236}">
                <a16:creationId xmlns:a16="http://schemas.microsoft.com/office/drawing/2014/main" xmlns="" id="{36B0A079-3C0D-E342-9185-F614782AC287}"/>
              </a:ext>
            </a:extLst>
          </p:cNvPr>
          <p:cNvPicPr>
            <a:picLocks noChangeAspect="1"/>
          </p:cNvPicPr>
          <p:nvPr/>
        </p:nvPicPr>
        <p:blipFill>
          <a:blip r:embed="rId3"/>
          <a:stretch>
            <a:fillRect/>
          </a:stretch>
        </p:blipFill>
        <p:spPr>
          <a:xfrm>
            <a:off x="6802921" y="5389605"/>
            <a:ext cx="1372106" cy="1211486"/>
          </a:xfrm>
          <a:prstGeom prst="rect">
            <a:avLst/>
          </a:prstGeom>
        </p:spPr>
      </p:pic>
      <p:sp>
        <p:nvSpPr>
          <p:cNvPr id="4" name="Rectangle 3">
            <a:extLst>
              <a:ext uri="{FF2B5EF4-FFF2-40B4-BE49-F238E27FC236}">
                <a16:creationId xmlns:a16="http://schemas.microsoft.com/office/drawing/2014/main" xmlns="" id="{11878A97-4BB4-8440-A8AB-F5F0C7C87E77}"/>
              </a:ext>
            </a:extLst>
          </p:cNvPr>
          <p:cNvSpPr/>
          <p:nvPr/>
        </p:nvSpPr>
        <p:spPr>
          <a:xfrm>
            <a:off x="0" y="6116594"/>
            <a:ext cx="6240162"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Arial" panose="020B0604020202020204" pitchFamily="34" charset="0"/>
                <a:cs typeface="Arial" panose="020B0604020202020204" pitchFamily="34" charset="0"/>
              </a:rPr>
              <a:t> Help starts here, Rhode Island.</a:t>
            </a:r>
          </a:p>
        </p:txBody>
      </p:sp>
      <p:sp>
        <p:nvSpPr>
          <p:cNvPr id="5" name="Title 1">
            <a:extLst>
              <a:ext uri="{FF2B5EF4-FFF2-40B4-BE49-F238E27FC236}">
                <a16:creationId xmlns:a16="http://schemas.microsoft.com/office/drawing/2014/main" xmlns="" id="{3DBDA982-5B09-0C45-A823-E932448CEAEF}"/>
              </a:ext>
            </a:extLst>
          </p:cNvPr>
          <p:cNvSpPr txBox="1">
            <a:spLocks/>
          </p:cNvSpPr>
          <p:nvPr/>
        </p:nvSpPr>
        <p:spPr>
          <a:xfrm>
            <a:off x="619201" y="391674"/>
            <a:ext cx="7240588" cy="8855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4472C4"/>
                </a:solidFill>
                <a:latin typeface="Arial" panose="020B0604020202020204" pitchFamily="34" charset="0"/>
                <a:cs typeface="Arial" panose="020B0604020202020204" pitchFamily="34" charset="0"/>
              </a:rPr>
              <a:t>The POINT in action</a:t>
            </a:r>
          </a:p>
        </p:txBody>
      </p:sp>
      <p:sp>
        <p:nvSpPr>
          <p:cNvPr id="6" name="Content Placeholder 2">
            <a:extLst>
              <a:ext uri="{FF2B5EF4-FFF2-40B4-BE49-F238E27FC236}">
                <a16:creationId xmlns:a16="http://schemas.microsoft.com/office/drawing/2014/main" xmlns="" id="{00AAD87B-8189-F54C-B481-54F872B757D4}"/>
              </a:ext>
            </a:extLst>
          </p:cNvPr>
          <p:cNvSpPr txBox="1">
            <a:spLocks/>
          </p:cNvSpPr>
          <p:nvPr/>
        </p:nvSpPr>
        <p:spPr>
          <a:xfrm>
            <a:off x="619201" y="1638190"/>
            <a:ext cx="4114800" cy="3751415"/>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
              <a:lnSpc>
                <a:spcPct val="100000"/>
              </a:lnSpc>
              <a:spcBef>
                <a:spcPts val="1100"/>
              </a:spcBef>
              <a:buClr>
                <a:srgbClr val="4472C4"/>
              </a:buClr>
            </a:pPr>
            <a:r>
              <a:rPr lang="en-US" sz="1800" dirty="0">
                <a:latin typeface="Arial" panose="020B0604020202020204" pitchFamily="34" charset="0"/>
                <a:cs typeface="Arial" panose="020B0604020202020204" pitchFamily="34" charset="0"/>
              </a:rPr>
              <a:t>56,347 total contacts</a:t>
            </a:r>
          </a:p>
          <a:p>
            <a:pPr fontAlgn="b">
              <a:lnSpc>
                <a:spcPct val="100000"/>
              </a:lnSpc>
              <a:spcBef>
                <a:spcPts val="1100"/>
              </a:spcBef>
              <a:buClr>
                <a:srgbClr val="4472C4"/>
              </a:buClr>
            </a:pPr>
            <a:r>
              <a:rPr lang="en-US" sz="1800" dirty="0">
                <a:latin typeface="Arial" panose="020B0604020202020204" pitchFamily="34" charset="0"/>
                <a:cs typeface="Arial" panose="020B0604020202020204" pitchFamily="34" charset="0"/>
              </a:rPr>
              <a:t>47,543 total phone calls</a:t>
            </a:r>
          </a:p>
          <a:p>
            <a:pPr fontAlgn="b">
              <a:lnSpc>
                <a:spcPct val="100000"/>
              </a:lnSpc>
              <a:spcBef>
                <a:spcPts val="1100"/>
              </a:spcBef>
              <a:buClr>
                <a:srgbClr val="4472C4"/>
              </a:buClr>
            </a:pPr>
            <a:r>
              <a:rPr lang="en-US" sz="1800" dirty="0">
                <a:latin typeface="Arial" panose="020B0604020202020204" pitchFamily="34" charset="0"/>
                <a:cs typeface="Arial" panose="020B0604020202020204" pitchFamily="34" charset="0"/>
              </a:rPr>
              <a:t>2,536 in-person contacts</a:t>
            </a:r>
          </a:p>
          <a:p>
            <a:pPr fontAlgn="b">
              <a:lnSpc>
                <a:spcPct val="100000"/>
              </a:lnSpc>
              <a:spcBef>
                <a:spcPts val="1100"/>
              </a:spcBef>
              <a:buClr>
                <a:srgbClr val="4472C4"/>
              </a:buClr>
            </a:pPr>
            <a:r>
              <a:rPr lang="en-US" sz="1800" dirty="0">
                <a:latin typeface="Arial" panose="020B0604020202020204" pitchFamily="34" charset="0"/>
                <a:cs typeface="Arial" panose="020B0604020202020204" pitchFamily="34" charset="0"/>
              </a:rPr>
              <a:t>43,767 outreach contacts</a:t>
            </a:r>
          </a:p>
        </p:txBody>
      </p:sp>
      <p:pic>
        <p:nvPicPr>
          <p:cNvPr id="9" name="Picture 8">
            <a:extLst>
              <a:ext uri="{FF2B5EF4-FFF2-40B4-BE49-F238E27FC236}">
                <a16:creationId xmlns:a16="http://schemas.microsoft.com/office/drawing/2014/main" xmlns="" id="{6F99855E-5C21-3B43-A629-8F74337EBB30}"/>
              </a:ext>
            </a:extLst>
          </p:cNvPr>
          <p:cNvPicPr>
            <a:picLocks noChangeAspect="1"/>
          </p:cNvPicPr>
          <p:nvPr/>
        </p:nvPicPr>
        <p:blipFill>
          <a:blip r:embed="rId4"/>
          <a:stretch>
            <a:fillRect/>
          </a:stretch>
        </p:blipFill>
        <p:spPr>
          <a:xfrm>
            <a:off x="6802921" y="1406602"/>
            <a:ext cx="4435052" cy="2957579"/>
          </a:xfrm>
          <a:prstGeom prst="rect">
            <a:avLst/>
          </a:prstGeom>
        </p:spPr>
      </p:pic>
    </p:spTree>
    <p:extLst>
      <p:ext uri="{BB962C8B-B14F-4D97-AF65-F5344CB8AC3E}">
        <p14:creationId xmlns:p14="http://schemas.microsoft.com/office/powerpoint/2010/main" val="2097313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BEB7FFD1C76E43BF0AF39A88FB96FD" ma:contentTypeVersion="" ma:contentTypeDescription="Create a new document." ma:contentTypeScope="" ma:versionID="2097e7adb7d4e1b18c47107fe6963db2">
  <xsd:schema xmlns:xsd="http://www.w3.org/2001/XMLSchema" xmlns:xs="http://www.w3.org/2001/XMLSchema" xmlns:p="http://schemas.microsoft.com/office/2006/metadata/properties" targetNamespace="http://schemas.microsoft.com/office/2006/metadata/properties" ma:root="true" ma:fieldsID="c1da31fb677adb50c974eccea73b1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9D9649-96A9-47C9-BF15-791411C6CEC4}"/>
</file>

<file path=customXml/itemProps2.xml><?xml version="1.0" encoding="utf-8"?>
<ds:datastoreItem xmlns:ds="http://schemas.openxmlformats.org/officeDocument/2006/customXml" ds:itemID="{63F13725-2F73-4C9D-84FD-E10D8DED8E93}"/>
</file>

<file path=customXml/itemProps3.xml><?xml version="1.0" encoding="utf-8"?>
<ds:datastoreItem xmlns:ds="http://schemas.openxmlformats.org/officeDocument/2006/customXml" ds:itemID="{F1DCA775-CCD4-4F4C-AB34-FDDC805B7B23}"/>
</file>

<file path=docProps/app.xml><?xml version="1.0" encoding="utf-8"?>
<Properties xmlns="http://schemas.openxmlformats.org/officeDocument/2006/extended-properties" xmlns:vt="http://schemas.openxmlformats.org/officeDocument/2006/docPropsVTypes">
  <TotalTime>904</TotalTime>
  <Words>570</Words>
  <Application>Microsoft Office PowerPoint</Application>
  <PresentationFormat>Widescreen</PresentationFormat>
  <Paragraphs>114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MetaBook-Roman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Molly McCloskey</cp:lastModifiedBy>
  <cp:revision>141</cp:revision>
  <cp:lastPrinted>2018-12-03T20:12:13Z</cp:lastPrinted>
  <dcterms:created xsi:type="dcterms:W3CDTF">2018-05-18T15:39:13Z</dcterms:created>
  <dcterms:modified xsi:type="dcterms:W3CDTF">2019-03-20T17:22:10Z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0x01010014BEB7FFD1C76E43BF0AF39A88FB96FD</vt:lpwstr>
  </property>
</Properties>
</file>